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3" r:id="rId1"/>
  </p:sldMasterIdLst>
  <p:notesMasterIdLst>
    <p:notesMasterId r:id="rId92"/>
  </p:notesMasterIdLst>
  <p:handoutMasterIdLst>
    <p:handoutMasterId r:id="rId93"/>
  </p:handoutMasterIdLst>
  <p:sldIdLst>
    <p:sldId id="256" r:id="rId2"/>
    <p:sldId id="294" r:id="rId3"/>
    <p:sldId id="705" r:id="rId4"/>
    <p:sldId id="706" r:id="rId5"/>
    <p:sldId id="707" r:id="rId6"/>
    <p:sldId id="708" r:id="rId7"/>
    <p:sldId id="709" r:id="rId8"/>
    <p:sldId id="710" r:id="rId9"/>
    <p:sldId id="711" r:id="rId10"/>
    <p:sldId id="712" r:id="rId11"/>
    <p:sldId id="713" r:id="rId12"/>
    <p:sldId id="714" r:id="rId13"/>
    <p:sldId id="715" r:id="rId14"/>
    <p:sldId id="716" r:id="rId15"/>
    <p:sldId id="717" r:id="rId16"/>
    <p:sldId id="718" r:id="rId17"/>
    <p:sldId id="719" r:id="rId18"/>
    <p:sldId id="720" r:id="rId19"/>
    <p:sldId id="721" r:id="rId20"/>
    <p:sldId id="722" r:id="rId21"/>
    <p:sldId id="723" r:id="rId22"/>
    <p:sldId id="724" r:id="rId23"/>
    <p:sldId id="725" r:id="rId24"/>
    <p:sldId id="726" r:id="rId25"/>
    <p:sldId id="727" r:id="rId26"/>
    <p:sldId id="728" r:id="rId27"/>
    <p:sldId id="729" r:id="rId28"/>
    <p:sldId id="731" r:id="rId29"/>
    <p:sldId id="732" r:id="rId30"/>
    <p:sldId id="730" r:id="rId31"/>
    <p:sldId id="733" r:id="rId32"/>
    <p:sldId id="735" r:id="rId33"/>
    <p:sldId id="734" r:id="rId34"/>
    <p:sldId id="736" r:id="rId35"/>
    <p:sldId id="738" r:id="rId36"/>
    <p:sldId id="737" r:id="rId37"/>
    <p:sldId id="739" r:id="rId38"/>
    <p:sldId id="740" r:id="rId39"/>
    <p:sldId id="741" r:id="rId40"/>
    <p:sldId id="742" r:id="rId41"/>
    <p:sldId id="744" r:id="rId42"/>
    <p:sldId id="743" r:id="rId43"/>
    <p:sldId id="745" r:id="rId44"/>
    <p:sldId id="746" r:id="rId45"/>
    <p:sldId id="747" r:id="rId46"/>
    <p:sldId id="749" r:id="rId47"/>
    <p:sldId id="751" r:id="rId48"/>
    <p:sldId id="750" r:id="rId49"/>
    <p:sldId id="752" r:id="rId50"/>
    <p:sldId id="753" r:id="rId51"/>
    <p:sldId id="754" r:id="rId52"/>
    <p:sldId id="755" r:id="rId53"/>
    <p:sldId id="756" r:id="rId54"/>
    <p:sldId id="757" r:id="rId55"/>
    <p:sldId id="758" r:id="rId56"/>
    <p:sldId id="759" r:id="rId57"/>
    <p:sldId id="760" r:id="rId58"/>
    <p:sldId id="761" r:id="rId59"/>
    <p:sldId id="762" r:id="rId60"/>
    <p:sldId id="763" r:id="rId61"/>
    <p:sldId id="764" r:id="rId62"/>
    <p:sldId id="765" r:id="rId63"/>
    <p:sldId id="766" r:id="rId64"/>
    <p:sldId id="767" r:id="rId65"/>
    <p:sldId id="768" r:id="rId66"/>
    <p:sldId id="769" r:id="rId67"/>
    <p:sldId id="770" r:id="rId68"/>
    <p:sldId id="771" r:id="rId69"/>
    <p:sldId id="772" r:id="rId70"/>
    <p:sldId id="773" r:id="rId71"/>
    <p:sldId id="774" r:id="rId72"/>
    <p:sldId id="775" r:id="rId73"/>
    <p:sldId id="776" r:id="rId74"/>
    <p:sldId id="778" r:id="rId75"/>
    <p:sldId id="779" r:id="rId76"/>
    <p:sldId id="777" r:id="rId77"/>
    <p:sldId id="780" r:id="rId78"/>
    <p:sldId id="783" r:id="rId79"/>
    <p:sldId id="781" r:id="rId80"/>
    <p:sldId id="782" r:id="rId81"/>
    <p:sldId id="784" r:id="rId82"/>
    <p:sldId id="785" r:id="rId83"/>
    <p:sldId id="786" r:id="rId84"/>
    <p:sldId id="789" r:id="rId85"/>
    <p:sldId id="788" r:id="rId86"/>
    <p:sldId id="787" r:id="rId87"/>
    <p:sldId id="790" r:id="rId88"/>
    <p:sldId id="791" r:id="rId89"/>
    <p:sldId id="407" r:id="rId90"/>
    <p:sldId id="485" r:id="rId91"/>
  </p:sldIdLst>
  <p:sldSz cx="10077450" cy="75628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/>
    <p:restoredTop sz="81518"/>
  </p:normalViewPr>
  <p:slideViewPr>
    <p:cSldViewPr snapToGrid="0" snapToObjects="1">
      <p:cViewPr varScale="1">
        <p:scale>
          <a:sx n="117" d="100"/>
          <a:sy n="117" d="100"/>
        </p:scale>
        <p:origin x="3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14EBBF-8A1C-274D-9A43-F07DDD038E4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642151-0C6B-2F49-B8E6-1D743B9F3E5F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196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5AE0F-A2A8-CA41-B287-8AF103742C58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0E9CD-BE8D-3E4E-A822-63A0F8F5F342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E313893-DF0F-0040-BE0E-E2A91F5D3132}" type="slidenum">
              <a:t>‹#›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28199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939358-601E-CE49-A1E6-5F79B9D99C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4282"/>
            <a:ext cx="5028477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CD8EB-B8D6-D64D-B888-5CD8345DA2A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40" y="4777557"/>
            <a:ext cx="6217563" cy="452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24E0B90-2C42-D34C-B082-B68F1592300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906DD-1A01-C845-B545-B0BB312C70B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196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EE406-F268-3344-B9A4-3595572E255A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8D007-3162-F944-A6C3-C8A14D0ADE7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39EC8647-F2F3-EE47-A182-5E45D159C4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51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uFillTx/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DEAB159B-EC79-314B-A3A3-6B83DEE86AEA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973D9EB-4508-C94C-9C32-A9AAD98C6878}" type="slidenum">
              <a:t>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281C94D0-82FE-2243-A85A-C2D46911C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2DB217F1-EF6D-364A-9207-196C5AC3370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45508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37105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96582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33630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41505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11409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21795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526458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44656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9384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signUp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signUp?apix_params</a:t>
            </a:r>
            <a:r>
              <a:rPr lang="en-US" dirty="0"/>
              <a:t>=%7B%22resource%22%3A%7B%22email%22%3A%22chetna.aggarwal%40gmail.com%22%2C%22password%22%3A%22test%22%7D%7D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85888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signUp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signUp?apix_params</a:t>
            </a:r>
            <a:r>
              <a:rPr lang="en-US" dirty="0"/>
              <a:t>=%7B%22resource%22%3A%7B%22email%22%3A%22chetna.aggarwal%40gmail.com%22%2C%22password%22%3A%22test%22%7D%7D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655413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signUp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signUp?apix_params</a:t>
            </a:r>
            <a:r>
              <a:rPr lang="en-US" dirty="0"/>
              <a:t>=%7B%22resource%22%3A%7B%22email%22%3A%22chetna.aggarwal%40gmail.com%22%2C%22password%22%3A%22test%22%7D%7D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77499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signUp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signUp?apix_params</a:t>
            </a:r>
            <a:r>
              <a:rPr lang="en-US" dirty="0"/>
              <a:t>=%7B%22resource%22%3A%7B%22email%22%3A%22chetna.aggarwal%40gmail.com%22%2C%22password%22%3A%22test%22%7D%7D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06231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signUp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signUp?apix_params</a:t>
            </a:r>
            <a:r>
              <a:rPr lang="en-US" dirty="0"/>
              <a:t>=%7B%22resource%22%3A%7B%22email%22%3A%22chetna.aggarwal%40gmail.com%22%2C%22password%22%3A%22test%22%7D%7D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06876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signUp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signUp?apix_params</a:t>
            </a:r>
            <a:r>
              <a:rPr lang="en-US" dirty="0"/>
              <a:t>=%7B%22resource%22%3A%7B%22email%22%3A%22chetna.aggarwal%40gmail.com%22%2C%22password%22%3A%22test%22%7D%7D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445929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signUp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signUp?apix_params</a:t>
            </a:r>
            <a:r>
              <a:rPr lang="en-US" dirty="0"/>
              <a:t>=%7B%22resource%22%3A%7B%22email%22%3A%22chetna.aggarwal%40gmail.com%22%2C%22password%22%3A%22test%22%7D%7D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63263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signUp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signUp?apix_params</a:t>
            </a:r>
            <a:r>
              <a:rPr lang="en-US" dirty="0"/>
              <a:t>=%7B%22resource%22%3A%7B%22email%22%3A%22chetna.aggarwal%40gmail.com%22%2C%22password%22%3A%22test%22%7D%7D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017788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signUp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signUp?apix_params</a:t>
            </a:r>
            <a:r>
              <a:rPr lang="en-US" dirty="0"/>
              <a:t>=%7B%22resource%22%3A%7B%22email%22%3A%22chetna.aggarwal%40gmail.com%22%2C%22password%22%3A%22test%22%7D%7D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347692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loading.io</a:t>
            </a:r>
            <a:r>
              <a:rPr lang="en-US" dirty="0"/>
              <a:t>/</a:t>
            </a:r>
            <a:r>
              <a:rPr lang="en-US" dirty="0" err="1"/>
              <a:t>css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98122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Server sends a token first and only server can authenticate it.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1123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signUp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signUp?apix_params</a:t>
            </a:r>
            <a:r>
              <a:rPr lang="en-US" dirty="0"/>
              <a:t>=%7B%22resource%22%3A%7B%22email%22%3A%22chetna.aggarwal%40gmail.com%22%2C%22password%22%3A%22test%22%7D%7D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520877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signUp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signUp?apix_params</a:t>
            </a:r>
            <a:r>
              <a:rPr lang="en-US" dirty="0"/>
              <a:t>=%7B%22resource%22%3A%7B%22email%22%3A%22chetna.aggarwal%40gmail.com%22%2C%22password%22%3A%22test%22%7D%7D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412725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signUp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signUp?apix_params</a:t>
            </a:r>
            <a:r>
              <a:rPr lang="en-US" dirty="0"/>
              <a:t>=%7B%22resource%22%3A%7B%22email%22%3A%22chetna.aggarwal%40gmail.com%22%2C%22password%22%3A%22test%22%7D%7D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119248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signUp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signUp?apix_params</a:t>
            </a:r>
            <a:r>
              <a:rPr lang="en-US" dirty="0"/>
              <a:t>=%7B%22resource%22%3A%7B%22email%22%3A%22chetna.aggarwal%40gmail.com%22%2C%22password%22%3A%22test%22%7D%7D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017252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signUp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signUp?apix_params</a:t>
            </a:r>
            <a:r>
              <a:rPr lang="en-US" dirty="0"/>
              <a:t>=%7B%22resource%22%3A%7B%22email%22%3A%22chetna.aggarwal%40gmail.com%22%2C%22password%22%3A%22test%22%7D%7D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37835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signUp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signUp?apix_params</a:t>
            </a:r>
            <a:r>
              <a:rPr lang="en-US" dirty="0"/>
              <a:t>=%7B%22resource%22%3A%7B%22email%22%3A%22chetna.aggarwal%40gmail.com%22%2C%22password%22%3A%22test%22%7D%7D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65634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signUp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signUp?apix_params</a:t>
            </a:r>
            <a:r>
              <a:rPr lang="en-US" dirty="0"/>
              <a:t>=%7B%22resource%22%3A%7B%22email%22%3A%22chetna.aggarwal%40gmail.com%22%2C%22password%22%3A%22test%22%7D%7D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269026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signInWithPassword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952357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signInWithPassword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56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signInWithPassword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10853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193435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signInWithPassword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914615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signInWithPassword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290667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signInWithPassword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8943257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signInWithPassword</a:t>
            </a:r>
            <a:endParaRPr lang="en-US" dirty="0"/>
          </a:p>
          <a:p>
            <a:r>
              <a:rPr lang="en-US" dirty="0"/>
              <a:t>Forward to diff route after login/signup in Component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626206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signInWithPassword</a:t>
            </a:r>
            <a:endParaRPr lang="en-US" dirty="0"/>
          </a:p>
          <a:p>
            <a:r>
              <a:rPr lang="en-US" dirty="0"/>
              <a:t>Forward to diff route after login/signup in Component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093224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/identity-platform/docs/reference/rest/v1/accounts/</a:t>
            </a:r>
            <a:r>
              <a:rPr lang="en-US" dirty="0" err="1"/>
              <a:t>signInWithPassword</a:t>
            </a:r>
            <a:endParaRPr lang="en-US" dirty="0"/>
          </a:p>
          <a:p>
            <a:r>
              <a:rPr lang="en-US" dirty="0"/>
              <a:t>Forward to diff route after login/signup in Component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085968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We want to show </a:t>
            </a:r>
            <a:r>
              <a:rPr lang="en-US" dirty="0" err="1"/>
              <a:t>relavant</a:t>
            </a:r>
            <a:r>
              <a:rPr lang="en-US" dirty="0"/>
              <a:t> message based on user authentication state, and add logout once they are logged in. we want to check if we have a user with an auth token or not. Token expired then user subject will emit and event that updates the user.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889064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We want to show </a:t>
            </a:r>
            <a:r>
              <a:rPr lang="en-US" dirty="0" err="1"/>
              <a:t>relavant</a:t>
            </a:r>
            <a:r>
              <a:rPr lang="en-US" dirty="0"/>
              <a:t> message based on user authentication state, and add logout once they are logged in. we want to check if we have a user with an auth token or not. Token expired then user subject will emit and event that updates the user.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361794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We want to show </a:t>
            </a:r>
            <a:r>
              <a:rPr lang="en-US" dirty="0" err="1"/>
              <a:t>relavant</a:t>
            </a:r>
            <a:r>
              <a:rPr lang="en-US" dirty="0"/>
              <a:t> message based on user authentication state, and add logout once they are logged in. we want to check if we have a user with an auth token or not. Token expired then user subject will emit and event that updates the user.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774173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Need to attach the token to outgoing requests to let firebase know. </a:t>
            </a:r>
          </a:p>
          <a:p>
            <a:pPr marL="215999" marR="0" lvl="0" indent="-215999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 kern="1200" cap="none" spc="0" baseline="0" dirty="0" err="1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this.authService.user.pipe</a:t>
            </a: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(take(1)).subscribe();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65321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232639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Need to attach the token to outgoing requests to let firebase know. </a:t>
            </a:r>
          </a:p>
          <a:p>
            <a:pPr marL="215999" marR="0" lvl="0" indent="-215999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 kern="1200" cap="none" spc="0" baseline="0" dirty="0" err="1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this.authService.user.pipe</a:t>
            </a: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(take(1)).subscribe();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233985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Need to attach the token to outgoing requests to let firebase know. </a:t>
            </a:r>
          </a:p>
          <a:p>
            <a:pPr marL="215999" marR="0" lvl="0" indent="-215999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 kern="1200" cap="none" spc="0" baseline="0" dirty="0" err="1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this.authService.user.pipe</a:t>
            </a: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(take(1)).subscribe();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081385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Need to attach the token to outgoing requests to let firebase know. </a:t>
            </a:r>
          </a:p>
          <a:p>
            <a:pPr marL="215999" marR="0" lvl="0" indent="-215999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 kern="1200" cap="none" spc="0" baseline="0" dirty="0" err="1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this.authService.user.pipe</a:t>
            </a: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(take(1)).subscribe();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352175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Need to attach the token to outgoing requests to let firebase know. </a:t>
            </a:r>
          </a:p>
          <a:p>
            <a:pPr marL="215999" marR="0" lvl="0" indent="-215999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 kern="1200" cap="none" spc="0" baseline="0" dirty="0" err="1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this.authService.user.pipe</a:t>
            </a: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(take(1)).subscribe();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740375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Need to attach the token to outgoing requests to let firebase know. </a:t>
            </a:r>
          </a:p>
          <a:p>
            <a:pPr marL="215999" marR="0" lvl="0" indent="-215999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 kern="1200" cap="none" spc="0" baseline="0" dirty="0" err="1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this.authService.user.pipe</a:t>
            </a: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(take(1)).subscribe();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893069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Need to attach the token to outgoing requests to let firebase know. </a:t>
            </a:r>
          </a:p>
          <a:p>
            <a:pPr marL="215999" marR="0" lvl="0" indent="-215999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 kern="1200" cap="none" spc="0" baseline="0" dirty="0" err="1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this.authService.user.pipe</a:t>
            </a: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(take(1)).subscribe();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4408195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err="1"/>
              <a:t>Intercepter</a:t>
            </a:r>
            <a:r>
              <a:rPr lang="en-US" dirty="0"/>
              <a:t> works for saving recipe as well.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902297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err="1"/>
              <a:t>Intercepter</a:t>
            </a:r>
            <a:r>
              <a:rPr lang="en-US" dirty="0"/>
              <a:t> works for saving recipe as well.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21614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err="1"/>
              <a:t>Intercepter</a:t>
            </a:r>
            <a:r>
              <a:rPr lang="en-US" dirty="0"/>
              <a:t> works for saving recipe as well.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580048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err="1"/>
              <a:t>Intercepter</a:t>
            </a:r>
            <a:r>
              <a:rPr lang="en-US" dirty="0"/>
              <a:t> works for saving recipe as well.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36468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184692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err="1"/>
              <a:t>Intercepter</a:t>
            </a:r>
            <a:r>
              <a:rPr lang="en-US" dirty="0"/>
              <a:t> works for saving recipe as well.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60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024236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In memory in user model. Cookies or local storage. Store simple key value pairs. We will use </a:t>
            </a:r>
            <a:r>
              <a:rPr lang="en-US" dirty="0" err="1"/>
              <a:t>localStorage</a:t>
            </a:r>
            <a:r>
              <a:rPr lang="en-US" dirty="0"/>
              <a:t> to store the tokens.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61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7005247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In memory in user model. Cookies or local storage. Store simple key value pairs. We will use </a:t>
            </a:r>
            <a:r>
              <a:rPr lang="en-US" dirty="0" err="1"/>
              <a:t>localStorage</a:t>
            </a:r>
            <a:r>
              <a:rPr lang="en-US" dirty="0"/>
              <a:t> to store the tokens.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62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68521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In memory in user model. Cookies or local storage. Store simple key value pairs. We will use </a:t>
            </a:r>
            <a:r>
              <a:rPr lang="en-US" dirty="0" err="1"/>
              <a:t>localStorage</a:t>
            </a:r>
            <a:r>
              <a:rPr lang="en-US" dirty="0"/>
              <a:t> to store the tokens.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63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212664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In memory in user model. Cookies or local storage. Store simple key value pairs. We will use </a:t>
            </a:r>
            <a:r>
              <a:rPr lang="en-US" dirty="0" err="1"/>
              <a:t>localStorage</a:t>
            </a:r>
            <a:r>
              <a:rPr lang="en-US" dirty="0"/>
              <a:t> to store the tokens.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64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785719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In memory in user model. Cookies or local storage. Store simple key value pairs. We will use </a:t>
            </a:r>
            <a:r>
              <a:rPr lang="en-US" dirty="0" err="1"/>
              <a:t>localStorage</a:t>
            </a:r>
            <a:r>
              <a:rPr lang="en-US" dirty="0"/>
              <a:t> to store the tokens.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65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99993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Token expires in an hour so snapshot should be cleared in an hour. Emit a new user – set auto logout and in auto login.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66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119547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Preventing routes from being accessed. Recipes cannot be accessed directly.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67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861047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Preventing routes from being accessed. Recipes cannot be accessed directly.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68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7375610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Recipes takes u to blank page. Lets login and retry. Now recipes can be accessed. Can change to reroute to auth.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69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92889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7130882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Recipes takes u to blank page. Lets login and retry. Now recipes can be accessed. Can change to reroute to auth. </a:t>
            </a:r>
          </a:p>
          <a:p>
            <a:r>
              <a:rPr lang="en-US" dirty="0"/>
              <a:t>Confident </a:t>
            </a:r>
            <a:r>
              <a:rPr lang="en-US"/>
              <a:t>adding Authn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70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7850727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71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2357567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72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390691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73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950282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74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57870941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75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639188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76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866752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Dynamic Component Loader. Component created in code, need to manage component on your own.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77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7948542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Dynamic Component Loader. Component created in code, need to manage component on your own.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78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4980744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Dynamic Component Loader. Component created in code, need to manage component on your own.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79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0992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6266638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Dynamic Component Loader. Component created in code, need to manage component on your own.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80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4134651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Dynamic Component Loader. Component created in code, need to manage component on your own.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81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150673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Dynamic Component Loader. Component created in code, need to manage component on your own.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82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9893581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Create the alert component from inside code. </a:t>
            </a:r>
          </a:p>
          <a:p>
            <a:pPr marL="215999" marR="0" lvl="0" indent="-215999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const </a:t>
            </a:r>
            <a:r>
              <a:rPr lang="en-US" sz="2000" b="0" i="0" u="none" strike="noStrike" kern="1200" cap="none" spc="0" baseline="0" dirty="0" err="1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alertCmp</a:t>
            </a: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 = new </a:t>
            </a:r>
            <a:r>
              <a:rPr lang="en-US" sz="2000" b="0" i="0" u="none" strike="noStrike" kern="1200" cap="none" spc="0" baseline="0" dirty="0" err="1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AlertComponent</a:t>
            </a: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(); doesn’t work, but u have to use Component Factory. </a:t>
            </a:r>
            <a:r>
              <a:rPr lang="en-US" sz="2000" b="0" i="0" u="none" strike="noStrike" kern="1200" cap="none" spc="0" baseline="0" dirty="0" err="1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ComponentFactoryResolver</a:t>
            </a:r>
            <a:endParaRPr lang="en-US" sz="2000" b="0" i="0" u="none" strike="noStrike" kern="1200" cap="none" spc="0" baseline="0" dirty="0">
              <a:solidFill>
                <a:srgbClr val="000000"/>
              </a:solidFill>
              <a:effectLst/>
              <a:uFillTx/>
              <a:latin typeface="Liberation Sans" pitchFamily="18"/>
              <a:ea typeface="Microsoft YaHei" pitchFamily="2"/>
              <a:cs typeface="Arial" pitchFamily="2"/>
            </a:endParaRPr>
          </a:p>
          <a:p>
            <a:pPr marL="215999" marR="0" lvl="0" indent="-215999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Need </a:t>
            </a:r>
            <a:r>
              <a:rPr lang="en-US" sz="2000" b="0" i="0" u="none" strike="noStrike" kern="1200" cap="none" spc="0" baseline="0" dirty="0" err="1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ViewContainer</a:t>
            </a: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 ref. Pointer to ref in DOM.</a:t>
            </a:r>
          </a:p>
          <a:p>
            <a:pPr marL="215999" marR="0" lvl="0" indent="-215999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&lt;ng-template&gt;&lt;/ng-template&gt;</a:t>
            </a:r>
          </a:p>
          <a:p>
            <a:pPr marL="215999" marR="0" lvl="0" indent="-215999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0" i="0" u="none" strike="noStrike" kern="1200" cap="none" spc="0" baseline="0" dirty="0">
              <a:solidFill>
                <a:srgbClr val="000000"/>
              </a:solidFill>
              <a:effectLst/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83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9700348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Create the alert component from inside code. </a:t>
            </a:r>
          </a:p>
          <a:p>
            <a:pPr marL="215999" marR="0" lvl="0" indent="-215999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const </a:t>
            </a:r>
            <a:r>
              <a:rPr lang="en-US" sz="2000" b="0" i="0" u="none" strike="noStrike" kern="1200" cap="none" spc="0" baseline="0" dirty="0" err="1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alertCmp</a:t>
            </a: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 = new </a:t>
            </a:r>
            <a:r>
              <a:rPr lang="en-US" sz="2000" b="0" i="0" u="none" strike="noStrike" kern="1200" cap="none" spc="0" baseline="0" dirty="0" err="1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AlertComponent</a:t>
            </a: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(); doesn’t work, but u have to use Component Factory. </a:t>
            </a:r>
            <a:r>
              <a:rPr lang="en-US" sz="2000" b="0" i="0" u="none" strike="noStrike" kern="1200" cap="none" spc="0" baseline="0" dirty="0" err="1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ComponentFactoryResolver</a:t>
            </a:r>
            <a:endParaRPr lang="en-US" sz="2000" b="0" i="0" u="none" strike="noStrike" kern="1200" cap="none" spc="0" baseline="0" dirty="0">
              <a:solidFill>
                <a:srgbClr val="000000"/>
              </a:solidFill>
              <a:effectLst/>
              <a:uFillTx/>
              <a:latin typeface="Liberation Sans" pitchFamily="18"/>
              <a:ea typeface="Microsoft YaHei" pitchFamily="2"/>
              <a:cs typeface="Arial" pitchFamily="2"/>
            </a:endParaRPr>
          </a:p>
          <a:p>
            <a:pPr marL="215999" marR="0" lvl="0" indent="-215999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Need </a:t>
            </a:r>
            <a:r>
              <a:rPr lang="en-US" sz="2000" b="0" i="0" u="none" strike="noStrike" kern="1200" cap="none" spc="0" baseline="0" dirty="0" err="1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ViewContainer</a:t>
            </a: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 ref. Pointer to ref in DOM.</a:t>
            </a:r>
          </a:p>
          <a:p>
            <a:pPr marL="215999" marR="0" lvl="0" indent="-215999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&lt;ng-template&gt;&lt;/ng-template&gt;</a:t>
            </a:r>
          </a:p>
          <a:p>
            <a:pPr marL="215999" marR="0" lvl="0" indent="-215999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0" i="0" u="none" strike="noStrike" kern="1200" cap="none" spc="0" baseline="0" dirty="0">
              <a:solidFill>
                <a:srgbClr val="000000"/>
              </a:solidFill>
              <a:effectLst/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84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422227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Create the alert component from inside code. </a:t>
            </a:r>
          </a:p>
          <a:p>
            <a:pPr marL="215999" marR="0" lvl="0" indent="-215999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const </a:t>
            </a:r>
            <a:r>
              <a:rPr lang="en-US" sz="2000" b="0" i="0" u="none" strike="noStrike" kern="1200" cap="none" spc="0" baseline="0" dirty="0" err="1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alertCmp</a:t>
            </a: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 = new </a:t>
            </a:r>
            <a:r>
              <a:rPr lang="en-US" sz="2000" b="0" i="0" u="none" strike="noStrike" kern="1200" cap="none" spc="0" baseline="0" dirty="0" err="1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AlertComponent</a:t>
            </a: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(); doesn’t work, but u have to use Component Factory. </a:t>
            </a:r>
            <a:r>
              <a:rPr lang="en-US" sz="2000" b="0" i="0" u="none" strike="noStrike" kern="1200" cap="none" spc="0" baseline="0" dirty="0" err="1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ComponentFactoryResolver</a:t>
            </a:r>
            <a:endParaRPr lang="en-US" sz="2000" b="0" i="0" u="none" strike="noStrike" kern="1200" cap="none" spc="0" baseline="0" dirty="0">
              <a:solidFill>
                <a:srgbClr val="000000"/>
              </a:solidFill>
              <a:effectLst/>
              <a:uFillTx/>
              <a:latin typeface="Liberation Sans" pitchFamily="18"/>
              <a:ea typeface="Microsoft YaHei" pitchFamily="2"/>
              <a:cs typeface="Arial" pitchFamily="2"/>
            </a:endParaRPr>
          </a:p>
          <a:p>
            <a:pPr marL="215999" marR="0" lvl="0" indent="-215999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Need </a:t>
            </a:r>
            <a:r>
              <a:rPr lang="en-US" sz="2000" b="0" i="0" u="none" strike="noStrike" kern="1200" cap="none" spc="0" baseline="0" dirty="0" err="1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ViewContainer</a:t>
            </a: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 ref. Pointer to ref in DOM.</a:t>
            </a:r>
          </a:p>
          <a:p>
            <a:pPr marL="215999" marR="0" lvl="0" indent="-215999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&lt;ng-template&gt;&lt;/ng-template&gt;</a:t>
            </a:r>
          </a:p>
          <a:p>
            <a:pPr marL="215999" marR="0" lvl="0" indent="-215999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0" i="0" u="none" strike="noStrike" kern="1200" cap="none" spc="0" baseline="0" dirty="0">
              <a:solidFill>
                <a:srgbClr val="000000"/>
              </a:solidFill>
              <a:effectLst/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85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5410534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Works in Angular 9 or higher which makes this work.</a:t>
            </a:r>
            <a:endParaRPr lang="en-US" sz="2000" b="0" i="0" u="none" strike="noStrike" kern="1200" cap="none" spc="0" baseline="0" dirty="0">
              <a:solidFill>
                <a:srgbClr val="000000"/>
              </a:solidFill>
              <a:effectLst/>
              <a:uFillTx/>
              <a:latin typeface="Liberation Sans" pitchFamily="18"/>
              <a:ea typeface="Microsoft YaHei" pitchFamily="2"/>
              <a:cs typeface="Arial" pitchFamily="2"/>
            </a:endParaRPr>
          </a:p>
          <a:p>
            <a:pPr marL="215999" marR="0" lvl="0" indent="-215999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0" i="0" u="none" strike="noStrike" kern="1200" cap="none" spc="0" baseline="0" dirty="0">
              <a:solidFill>
                <a:srgbClr val="000000"/>
              </a:solidFill>
              <a:effectLst/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86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721536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Works in Angular 9 or higher which makes this work. Did not find Component Factory. Angular works behind the scene. Need to be added to Declarations Array. </a:t>
            </a:r>
            <a:endParaRPr lang="en-US" sz="2000" b="0" i="0" u="none" strike="noStrike" kern="1200" cap="none" spc="0" baseline="0" dirty="0">
              <a:solidFill>
                <a:srgbClr val="000000"/>
              </a:solidFill>
              <a:effectLst/>
              <a:uFillTx/>
              <a:latin typeface="Liberation Sans" pitchFamily="18"/>
              <a:ea typeface="Microsoft YaHei" pitchFamily="2"/>
              <a:cs typeface="Arial" pitchFamily="2"/>
            </a:endParaRPr>
          </a:p>
          <a:p>
            <a:pPr marL="215999" marR="0" lvl="0" indent="-215999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Angular needs to understand what components are being used. </a:t>
            </a:r>
          </a:p>
          <a:p>
            <a:pPr marL="215999" marR="0" lvl="0" indent="-215999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Angular looks based on selector, also in routes. </a:t>
            </a:r>
          </a:p>
          <a:p>
            <a:pPr marL="215999" marR="0" lvl="0" indent="-215999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Manually created components don’t work automatically. </a:t>
            </a:r>
          </a:p>
          <a:p>
            <a:pPr marL="215999" marR="0" lvl="0" indent="-215999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 kern="1200" cap="none" spc="0" baseline="0" dirty="0" err="1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entryComponents</a:t>
            </a: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 that get created without using selector or router. Not needed in Angular 9 or higher.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87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0476321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Can create dynamic components inside code.</a:t>
            </a:r>
          </a:p>
          <a:p>
            <a:r>
              <a:rPr lang="en-US" sz="2000" b="0" i="0" u="none" strike="noStrike" kern="1200" cap="none" spc="0" baseline="0" dirty="0" err="1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ngIf</a:t>
            </a:r>
            <a:r>
              <a:rPr lang="en-US" sz="20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 is the simpler way to create dynamics conditionally. Does not </a:t>
            </a:r>
            <a:r>
              <a:rPr lang="en-US" sz="2000" b="0" i="0" u="none" strike="noStrike" kern="1200" cap="none" spc="0" baseline="0">
                <a:solidFill>
                  <a:srgbClr val="000000"/>
                </a:solidFill>
                <a:effectLst/>
                <a:uFillTx/>
                <a:latin typeface="Liberation Sans" pitchFamily="18"/>
                <a:ea typeface="Microsoft YaHei" pitchFamily="2"/>
                <a:cs typeface="Arial" pitchFamily="2"/>
              </a:rPr>
              <a:t>clutter DOM.</a:t>
            </a:r>
            <a:endParaRPr lang="en-US" sz="2000" b="0" i="0" u="none" strike="noStrike" kern="1200" cap="none" spc="0" baseline="0" dirty="0">
              <a:solidFill>
                <a:srgbClr val="000000"/>
              </a:solidFill>
              <a:effectLst/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88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65263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51394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55809" y="1485384"/>
            <a:ext cx="8565833" cy="88975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4"/>
          </a:p>
        </p:txBody>
      </p:sp>
      <p:sp>
        <p:nvSpPr>
          <p:cNvPr id="8" name="Rectangle 7"/>
          <p:cNvSpPr/>
          <p:nvPr/>
        </p:nvSpPr>
        <p:spPr>
          <a:xfrm>
            <a:off x="755809" y="4722937"/>
            <a:ext cx="8565833" cy="88975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4"/>
          </a:p>
        </p:txBody>
      </p:sp>
      <p:sp>
        <p:nvSpPr>
          <p:cNvPr id="9" name="Rectangle 8"/>
          <p:cNvSpPr/>
          <p:nvPr/>
        </p:nvSpPr>
        <p:spPr>
          <a:xfrm>
            <a:off x="755809" y="1637381"/>
            <a:ext cx="8565833" cy="302514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4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973330" y="4529134"/>
            <a:ext cx="1007745" cy="100838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0077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077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8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9180" y="1579423"/>
            <a:ext cx="8368482" cy="334782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053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4296" y="4840224"/>
            <a:ext cx="6522630" cy="1179805"/>
          </a:xfrm>
        </p:spPr>
        <p:txBody>
          <a:bodyPr>
            <a:normAutofit/>
          </a:bodyPr>
          <a:lstStyle>
            <a:lvl1pPr marL="0" indent="0" algn="l">
              <a:buNone/>
              <a:defRPr sz="1984" b="0">
                <a:solidFill>
                  <a:schemeClr val="tx1"/>
                </a:solidFill>
              </a:defRPr>
            </a:lvl1pPr>
            <a:lvl2pPr marL="503880" indent="0" algn="ctr">
              <a:buNone/>
              <a:defRPr sz="3086"/>
            </a:lvl2pPr>
            <a:lvl3pPr marL="1007760" indent="0" algn="ctr">
              <a:buNone/>
              <a:defRPr sz="2645"/>
            </a:lvl3pPr>
            <a:lvl4pPr marL="1511640" indent="0" algn="ctr">
              <a:buNone/>
              <a:defRPr sz="2204"/>
            </a:lvl4pPr>
            <a:lvl5pPr marL="2015520" indent="0" algn="ctr">
              <a:buNone/>
              <a:defRPr sz="2204"/>
            </a:lvl5pPr>
            <a:lvl6pPr marL="2519401" indent="0" algn="ctr">
              <a:buNone/>
              <a:defRPr sz="2204"/>
            </a:lvl6pPr>
            <a:lvl7pPr marL="3023281" indent="0" algn="ctr">
              <a:buNone/>
              <a:defRPr sz="2204"/>
            </a:lvl7pPr>
            <a:lvl8pPr marL="3527161" indent="0" algn="ctr">
              <a:buNone/>
              <a:defRPr sz="2204"/>
            </a:lvl8pPr>
            <a:lvl9pPr marL="4031041" indent="0" algn="ctr">
              <a:buNone/>
              <a:defRPr sz="220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95779" y="6917488"/>
            <a:ext cx="5230197" cy="402652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3801" y="4661657"/>
            <a:ext cx="986807" cy="705866"/>
          </a:xfrm>
        </p:spPr>
        <p:txBody>
          <a:bodyPr/>
          <a:lstStyle>
            <a:lvl1pPr>
              <a:defRPr sz="3086" b="1"/>
            </a:lvl1pPr>
          </a:lstStyle>
          <a:p>
            <a:pPr lvl="0"/>
            <a:fld id="{B4A8A35D-E3E4-3C45-90DF-A747DC966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05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1AAB80A-E60F-6B42-BBA6-1D2F49C6C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94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588222"/>
            <a:ext cx="2109966" cy="6218343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1778" y="588222"/>
            <a:ext cx="6203930" cy="6218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1AAB80A-E60F-6B42-BBA6-1D2F49C6C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55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1AAB80A-E60F-6B42-BBA6-1D2F49C6C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65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423449"/>
            <a:ext cx="10077450" cy="21394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267" y="1351229"/>
            <a:ext cx="7671459" cy="3882263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05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0147" y="5536006"/>
            <a:ext cx="7482507" cy="1176443"/>
          </a:xfrm>
        </p:spPr>
        <p:txBody>
          <a:bodyPr anchor="t">
            <a:normAutofit/>
          </a:bodyPr>
          <a:lstStyle>
            <a:lvl1pPr marL="0" indent="0">
              <a:buNone/>
              <a:defRPr sz="1984" b="0">
                <a:solidFill>
                  <a:schemeClr val="accent1">
                    <a:lumMod val="50000"/>
                  </a:schemeClr>
                </a:solidFill>
              </a:defRPr>
            </a:lvl1pPr>
            <a:lvl2pPr marL="50388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760" indent="0">
              <a:buNone/>
              <a:defRPr sz="1763">
                <a:solidFill>
                  <a:schemeClr val="tx1">
                    <a:tint val="75000"/>
                  </a:schemeClr>
                </a:solidFill>
              </a:defRPr>
            </a:lvl3pPr>
            <a:lvl4pPr marL="151164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520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4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28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16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04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3204" y="6917488"/>
            <a:ext cx="2185687" cy="402652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03117" y="6917487"/>
            <a:ext cx="5230197" cy="402652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98569" y="2680437"/>
            <a:ext cx="1007745" cy="100838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0077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077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8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1340" y="2766436"/>
            <a:ext cx="982203" cy="794366"/>
          </a:xfrm>
        </p:spPr>
        <p:txBody>
          <a:bodyPr/>
          <a:lstStyle>
            <a:lvl1pPr>
              <a:defRPr sz="3086"/>
            </a:lvl1pPr>
          </a:lstStyle>
          <a:p>
            <a:pPr lvl="0"/>
            <a:fld id="{B13DA31C-9B58-414F-B2AD-D87DBF40F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00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809" y="2420112"/>
            <a:ext cx="4030980" cy="4386453"/>
          </a:xfrm>
        </p:spPr>
        <p:txBody>
          <a:bodyPr/>
          <a:lstStyle>
            <a:lvl1pPr>
              <a:defRPr sz="2204"/>
            </a:lvl1pPr>
            <a:lvl2pPr>
              <a:defRPr sz="1984"/>
            </a:lvl2pPr>
            <a:lvl3pPr>
              <a:defRPr sz="1763"/>
            </a:lvl3pPr>
            <a:lvl4pPr>
              <a:defRPr sz="1763"/>
            </a:lvl4pPr>
            <a:lvl5pPr>
              <a:defRPr sz="1763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81424" y="2420112"/>
            <a:ext cx="4030980" cy="4386453"/>
          </a:xfrm>
        </p:spPr>
        <p:txBody>
          <a:bodyPr/>
          <a:lstStyle>
            <a:lvl1pPr>
              <a:defRPr sz="2204"/>
            </a:lvl1pPr>
            <a:lvl2pPr>
              <a:defRPr sz="1984"/>
            </a:lvl2pPr>
            <a:lvl3pPr>
              <a:defRPr sz="1763"/>
            </a:lvl3pPr>
            <a:lvl4pPr>
              <a:defRPr sz="1763"/>
            </a:lvl4pPr>
            <a:lvl5pPr>
              <a:defRPr sz="1763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1AAB80A-E60F-6B42-BBA6-1D2F49C6C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23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09" y="2258771"/>
            <a:ext cx="4030980" cy="705866"/>
          </a:xfrm>
        </p:spPr>
        <p:txBody>
          <a:bodyPr anchor="ctr">
            <a:normAutofit/>
          </a:bodyPr>
          <a:lstStyle>
            <a:lvl1pPr marL="0" indent="0">
              <a:buNone/>
              <a:defRPr sz="2204" b="1">
                <a:solidFill>
                  <a:schemeClr val="accent1">
                    <a:lumMod val="75000"/>
                  </a:schemeClr>
                </a:solidFill>
              </a:defRPr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09" y="3025140"/>
            <a:ext cx="4030980" cy="3630168"/>
          </a:xfrm>
        </p:spPr>
        <p:txBody>
          <a:bodyPr/>
          <a:lstStyle>
            <a:lvl1pPr>
              <a:defRPr sz="2204"/>
            </a:lvl1pPr>
            <a:lvl2pPr>
              <a:defRPr sz="1984"/>
            </a:lvl2pPr>
            <a:lvl3pPr>
              <a:defRPr sz="1763"/>
            </a:lvl3pPr>
            <a:lvl4pPr>
              <a:defRPr sz="1763"/>
            </a:lvl4pPr>
            <a:lvl5pPr>
              <a:defRPr sz="1763"/>
            </a:lvl5pPr>
            <a:lvl6pPr>
              <a:defRPr sz="1763"/>
            </a:lvl6pPr>
            <a:lvl7pPr>
              <a:defRPr sz="1763"/>
            </a:lvl7pPr>
            <a:lvl8pPr>
              <a:defRPr sz="1763"/>
            </a:lvl8pPr>
            <a:lvl9pPr>
              <a:defRPr sz="176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12916" y="2258771"/>
            <a:ext cx="4030980" cy="705866"/>
          </a:xfrm>
        </p:spPr>
        <p:txBody>
          <a:bodyPr anchor="ctr">
            <a:normAutofit/>
          </a:bodyPr>
          <a:lstStyle>
            <a:lvl1pPr marL="0" indent="0">
              <a:buNone/>
              <a:defRPr sz="2204" b="1">
                <a:solidFill>
                  <a:schemeClr val="accent1">
                    <a:lumMod val="75000"/>
                  </a:schemeClr>
                </a:solidFill>
              </a:defRPr>
            </a:lvl1pPr>
            <a:lvl2pPr marL="503880" indent="0">
              <a:buNone/>
              <a:defRPr sz="2204" b="1"/>
            </a:lvl2pPr>
            <a:lvl3pPr marL="1007760" indent="0">
              <a:buNone/>
              <a:defRPr sz="1984" b="1"/>
            </a:lvl3pPr>
            <a:lvl4pPr marL="1511640" indent="0">
              <a:buNone/>
              <a:defRPr sz="1763" b="1"/>
            </a:lvl4pPr>
            <a:lvl5pPr marL="2015520" indent="0">
              <a:buNone/>
              <a:defRPr sz="1763" b="1"/>
            </a:lvl5pPr>
            <a:lvl6pPr marL="2519401" indent="0">
              <a:buNone/>
              <a:defRPr sz="1763" b="1"/>
            </a:lvl6pPr>
            <a:lvl7pPr marL="3023281" indent="0">
              <a:buNone/>
              <a:defRPr sz="1763" b="1"/>
            </a:lvl7pPr>
            <a:lvl8pPr marL="3527161" indent="0">
              <a:buNone/>
              <a:defRPr sz="1763" b="1"/>
            </a:lvl8pPr>
            <a:lvl9pPr marL="4031041" indent="0">
              <a:buNone/>
              <a:defRPr sz="17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12916" y="3025140"/>
            <a:ext cx="4030980" cy="3630168"/>
          </a:xfrm>
        </p:spPr>
        <p:txBody>
          <a:bodyPr/>
          <a:lstStyle>
            <a:lvl1pPr>
              <a:defRPr sz="2204"/>
            </a:lvl1pPr>
            <a:lvl2pPr>
              <a:defRPr sz="1984"/>
            </a:lvl2pPr>
            <a:lvl3pPr>
              <a:defRPr sz="1763"/>
            </a:lvl3pPr>
            <a:lvl4pPr>
              <a:defRPr sz="1763"/>
            </a:lvl4pPr>
            <a:lvl5pPr>
              <a:defRPr sz="1763"/>
            </a:lvl5pPr>
            <a:lvl6pPr>
              <a:defRPr sz="1763"/>
            </a:lvl6pPr>
            <a:lvl7pPr>
              <a:defRPr sz="1763"/>
            </a:lvl7pPr>
            <a:lvl8pPr>
              <a:defRPr sz="1763"/>
            </a:lvl8pPr>
            <a:lvl9pPr>
              <a:defRPr sz="176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1AAB80A-E60F-6B42-BBA6-1D2F49C6CD6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790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FE9492-34B0-EC47-A12B-B921EC91E3C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13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E143E9-EAB8-1447-9B17-2ECCEE01F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2569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863561" y="2"/>
            <a:ext cx="3213889" cy="756284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4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6812" y="756285"/>
            <a:ext cx="2645331" cy="1915922"/>
          </a:xfrm>
        </p:spPr>
        <p:txBody>
          <a:bodyPr anchor="b">
            <a:normAutofit/>
          </a:bodyPr>
          <a:lstStyle>
            <a:lvl1pPr>
              <a:defRPr sz="3086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825" y="756285"/>
            <a:ext cx="5547636" cy="5536006"/>
          </a:xfrm>
        </p:spPr>
        <p:txBody>
          <a:bodyPr/>
          <a:lstStyle>
            <a:lvl1pPr>
              <a:defRPr sz="2204"/>
            </a:lvl1pPr>
            <a:lvl2pPr>
              <a:defRPr sz="1984"/>
            </a:lvl2pPr>
            <a:lvl3pPr>
              <a:defRPr sz="1763"/>
            </a:lvl3pPr>
            <a:lvl4pPr>
              <a:defRPr sz="1763"/>
            </a:lvl4pPr>
            <a:lvl5pPr>
              <a:defRPr sz="1763"/>
            </a:lvl5pPr>
            <a:lvl6pPr>
              <a:defRPr sz="2204"/>
            </a:lvl6pPr>
            <a:lvl7pPr>
              <a:defRPr sz="2204"/>
            </a:lvl7pPr>
            <a:lvl8pPr>
              <a:defRPr sz="2204"/>
            </a:lvl8pPr>
            <a:lvl9pPr>
              <a:defRPr sz="22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66812" y="2672207"/>
            <a:ext cx="2645331" cy="36301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102"/>
              </a:spcBef>
              <a:buNone/>
              <a:defRPr sz="1488">
                <a:solidFill>
                  <a:schemeClr val="accent1">
                    <a:lumMod val="50000"/>
                  </a:schemeClr>
                </a:solidFill>
              </a:defRPr>
            </a:lvl1pPr>
            <a:lvl2pPr marL="503880" indent="0">
              <a:buNone/>
              <a:defRPr sz="1323"/>
            </a:lvl2pPr>
            <a:lvl3pPr marL="1007760" indent="0">
              <a:buNone/>
              <a:defRPr sz="1102"/>
            </a:lvl3pPr>
            <a:lvl4pPr marL="1511640" indent="0">
              <a:buNone/>
              <a:defRPr sz="992"/>
            </a:lvl4pPr>
            <a:lvl5pPr marL="2015520" indent="0">
              <a:buNone/>
              <a:defRPr sz="992"/>
            </a:lvl5pPr>
            <a:lvl6pPr marL="2519401" indent="0">
              <a:buNone/>
              <a:defRPr sz="992"/>
            </a:lvl6pPr>
            <a:lvl7pPr marL="3023281" indent="0">
              <a:buNone/>
              <a:defRPr sz="992"/>
            </a:lvl7pPr>
            <a:lvl8pPr marL="3527161" indent="0">
              <a:buNone/>
              <a:defRPr sz="992"/>
            </a:lvl8pPr>
            <a:lvl9pPr marL="4031041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392686" y="6898160"/>
            <a:ext cx="433330" cy="433603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0077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077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8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1AAB80A-E60F-6B42-BBA6-1D2F49C6C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30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863561" y="2"/>
            <a:ext cx="3213889" cy="756284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6812" y="756285"/>
            <a:ext cx="2645331" cy="1915922"/>
          </a:xfrm>
        </p:spPr>
        <p:txBody>
          <a:bodyPr anchor="b">
            <a:normAutofit/>
          </a:bodyPr>
          <a:lstStyle>
            <a:lvl1pPr>
              <a:defRPr sz="3086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" y="0"/>
            <a:ext cx="6863560" cy="756285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527"/>
            </a:lvl1pPr>
            <a:lvl2pPr marL="503880" indent="0">
              <a:buNone/>
              <a:defRPr sz="3086"/>
            </a:lvl2pPr>
            <a:lvl3pPr marL="1007760" indent="0">
              <a:buNone/>
              <a:defRPr sz="2645"/>
            </a:lvl3pPr>
            <a:lvl4pPr marL="1511640" indent="0">
              <a:buNone/>
              <a:defRPr sz="2204"/>
            </a:lvl4pPr>
            <a:lvl5pPr marL="2015520" indent="0">
              <a:buNone/>
              <a:defRPr sz="2204"/>
            </a:lvl5pPr>
            <a:lvl6pPr marL="2519401" indent="0">
              <a:buNone/>
              <a:defRPr sz="2204"/>
            </a:lvl6pPr>
            <a:lvl7pPr marL="3023281" indent="0">
              <a:buNone/>
              <a:defRPr sz="2204"/>
            </a:lvl7pPr>
            <a:lvl8pPr marL="3527161" indent="0">
              <a:buNone/>
              <a:defRPr sz="2204"/>
            </a:lvl8pPr>
            <a:lvl9pPr marL="4031041" indent="0">
              <a:buNone/>
              <a:defRPr sz="220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66812" y="2672207"/>
            <a:ext cx="2645331" cy="363016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102"/>
              </a:spcBef>
              <a:buNone/>
              <a:defRPr sz="1488">
                <a:solidFill>
                  <a:schemeClr val="accent1">
                    <a:lumMod val="50000"/>
                  </a:schemeClr>
                </a:solidFill>
              </a:defRPr>
            </a:lvl1pPr>
            <a:lvl2pPr marL="503880" indent="0">
              <a:buNone/>
              <a:defRPr sz="1323"/>
            </a:lvl2pPr>
            <a:lvl3pPr marL="1007760" indent="0">
              <a:buNone/>
              <a:defRPr sz="1102"/>
            </a:lvl3pPr>
            <a:lvl4pPr marL="1511640" indent="0">
              <a:buNone/>
              <a:defRPr sz="992"/>
            </a:lvl4pPr>
            <a:lvl5pPr marL="2015520" indent="0">
              <a:buNone/>
              <a:defRPr sz="992"/>
            </a:lvl5pPr>
            <a:lvl6pPr marL="2519401" indent="0">
              <a:buNone/>
              <a:defRPr sz="992"/>
            </a:lvl6pPr>
            <a:lvl7pPr marL="3023281" indent="0">
              <a:buNone/>
              <a:defRPr sz="992"/>
            </a:lvl7pPr>
            <a:lvl8pPr marL="3527161" indent="0">
              <a:buNone/>
              <a:defRPr sz="992"/>
            </a:lvl8pPr>
            <a:lvl9pPr marL="4031041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392686" y="6898160"/>
            <a:ext cx="433330" cy="433603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0077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077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8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681FAF-276F-194D-9F90-506305515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9392686" y="6898160"/>
            <a:ext cx="433330" cy="433603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0077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077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8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5809" y="534441"/>
            <a:ext cx="8565833" cy="1774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09" y="2339442"/>
            <a:ext cx="8565833" cy="4467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4089" y="6917488"/>
            <a:ext cx="2705795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2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5809" y="6917488"/>
            <a:ext cx="5230197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2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9354" y="6917488"/>
            <a:ext cx="52906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12" b="1" spc="-77" baseline="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fld id="{71AAB80A-E60F-6B42-BBA6-1D2F49C6C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01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p:txStyles>
    <p:titleStyle>
      <a:lvl1pPr algn="l" defTabSz="1007760" rtl="0" eaLnBrk="1" latinLnBrk="0" hangingPunct="1">
        <a:lnSpc>
          <a:spcPct val="90000"/>
        </a:lnSpc>
        <a:spcBef>
          <a:spcPct val="0"/>
        </a:spcBef>
        <a:buNone/>
        <a:defRPr sz="4629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201552" indent="-201552" algn="l" defTabSz="1007760" rtl="0" eaLnBrk="1" latinLnBrk="0" hangingPunct="1">
        <a:lnSpc>
          <a:spcPct val="90000"/>
        </a:lnSpc>
        <a:spcBef>
          <a:spcPts val="1323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indent="-201552" algn="l" defTabSz="1007760" rtl="0" eaLnBrk="1" latinLnBrk="0" hangingPunct="1">
        <a:lnSpc>
          <a:spcPct val="90000"/>
        </a:lnSpc>
        <a:spcBef>
          <a:spcPts val="441"/>
        </a:spcBef>
        <a:spcAft>
          <a:spcPts val="22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806208" indent="-201552" algn="l" defTabSz="1007760" rtl="0" eaLnBrk="1" latinLnBrk="0" hangingPunct="1">
        <a:lnSpc>
          <a:spcPct val="90000"/>
        </a:lnSpc>
        <a:spcBef>
          <a:spcPts val="441"/>
        </a:spcBef>
        <a:spcAft>
          <a:spcPts val="22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763" kern="1200">
          <a:solidFill>
            <a:schemeClr val="tx1"/>
          </a:solidFill>
          <a:latin typeface="+mn-lt"/>
          <a:ea typeface="+mn-ea"/>
          <a:cs typeface="+mn-cs"/>
        </a:defRPr>
      </a:lvl3pPr>
      <a:lvl4pPr marL="1108536" indent="-201552" algn="l" defTabSz="1007760" rtl="0" eaLnBrk="1" latinLnBrk="0" hangingPunct="1">
        <a:lnSpc>
          <a:spcPct val="90000"/>
        </a:lnSpc>
        <a:spcBef>
          <a:spcPts val="441"/>
        </a:spcBef>
        <a:spcAft>
          <a:spcPts val="22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763" kern="1200">
          <a:solidFill>
            <a:schemeClr val="tx1"/>
          </a:solidFill>
          <a:latin typeface="+mn-lt"/>
          <a:ea typeface="+mn-ea"/>
          <a:cs typeface="+mn-cs"/>
        </a:defRPr>
      </a:lvl4pPr>
      <a:lvl5pPr marL="1410864" indent="-201552" algn="l" defTabSz="1007760" rtl="0" eaLnBrk="1" latinLnBrk="0" hangingPunct="1">
        <a:lnSpc>
          <a:spcPct val="90000"/>
        </a:lnSpc>
        <a:spcBef>
          <a:spcPts val="441"/>
        </a:spcBef>
        <a:spcAft>
          <a:spcPts val="22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763" kern="1200">
          <a:solidFill>
            <a:schemeClr val="tx1"/>
          </a:solidFill>
          <a:latin typeface="+mn-lt"/>
          <a:ea typeface="+mn-ea"/>
          <a:cs typeface="+mn-cs"/>
        </a:defRPr>
      </a:lvl5pPr>
      <a:lvl6pPr marL="1763360" indent="-251940" algn="l" defTabSz="1007760" rtl="0" eaLnBrk="1" latinLnBrk="0" hangingPunct="1">
        <a:lnSpc>
          <a:spcPct val="90000"/>
        </a:lnSpc>
        <a:spcBef>
          <a:spcPts val="441"/>
        </a:spcBef>
        <a:spcAft>
          <a:spcPts val="22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763" kern="1200">
          <a:solidFill>
            <a:schemeClr val="tx1"/>
          </a:solidFill>
          <a:latin typeface="+mn-lt"/>
          <a:ea typeface="+mn-ea"/>
          <a:cs typeface="+mn-cs"/>
        </a:defRPr>
      </a:lvl6pPr>
      <a:lvl7pPr marL="2093990" indent="-251940" algn="l" defTabSz="1007760" rtl="0" eaLnBrk="1" latinLnBrk="0" hangingPunct="1">
        <a:lnSpc>
          <a:spcPct val="90000"/>
        </a:lnSpc>
        <a:spcBef>
          <a:spcPts val="441"/>
        </a:spcBef>
        <a:spcAft>
          <a:spcPts val="22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763" kern="1200">
          <a:solidFill>
            <a:schemeClr val="tx1"/>
          </a:solidFill>
          <a:latin typeface="+mn-lt"/>
          <a:ea typeface="+mn-ea"/>
          <a:cs typeface="+mn-cs"/>
        </a:defRPr>
      </a:lvl7pPr>
      <a:lvl8pPr marL="2424620" indent="-251940" algn="l" defTabSz="1007760" rtl="0" eaLnBrk="1" latinLnBrk="0" hangingPunct="1">
        <a:lnSpc>
          <a:spcPct val="90000"/>
        </a:lnSpc>
        <a:spcBef>
          <a:spcPts val="441"/>
        </a:spcBef>
        <a:spcAft>
          <a:spcPts val="22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763" kern="1200">
          <a:solidFill>
            <a:schemeClr val="tx1"/>
          </a:solidFill>
          <a:latin typeface="+mn-lt"/>
          <a:ea typeface="+mn-ea"/>
          <a:cs typeface="+mn-cs"/>
        </a:defRPr>
      </a:lvl8pPr>
      <a:lvl9pPr marL="2755250" indent="-251940" algn="l" defTabSz="1007760" rtl="0" eaLnBrk="1" latinLnBrk="0" hangingPunct="1">
        <a:lnSpc>
          <a:spcPct val="90000"/>
        </a:lnSpc>
        <a:spcBef>
          <a:spcPts val="441"/>
        </a:spcBef>
        <a:spcAft>
          <a:spcPts val="22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7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4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Word_Document5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6.docx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Word_Document7.doc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Word_Document8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Word_Document9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7.emf"/><Relationship Id="rId4" Type="http://schemas.openxmlformats.org/officeDocument/2006/relationships/package" Target="../embeddings/Microsoft_Word_Document10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package" Target="../embeddings/Microsoft_Word_Document12.docx"/><Relationship Id="rId5" Type="http://schemas.openxmlformats.org/officeDocument/2006/relationships/image" Target="../media/image28.emf"/><Relationship Id="rId4" Type="http://schemas.openxmlformats.org/officeDocument/2006/relationships/package" Target="../embeddings/Microsoft_Word_Document11.doc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13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Word_Document14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5.emf"/><Relationship Id="rId4" Type="http://schemas.openxmlformats.org/officeDocument/2006/relationships/package" Target="../embeddings/Microsoft_Word_Document15.doc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7.emf"/><Relationship Id="rId4" Type="http://schemas.openxmlformats.org/officeDocument/2006/relationships/package" Target="../embeddings/Microsoft_Word_Document16.doc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Word_Document17.docx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Word_Document.docx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40.emf"/><Relationship Id="rId4" Type="http://schemas.openxmlformats.org/officeDocument/2006/relationships/package" Target="../embeddings/Microsoft_Word_Document18.docx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41.emf"/><Relationship Id="rId4" Type="http://schemas.openxmlformats.org/officeDocument/2006/relationships/package" Target="../embeddings/Microsoft_Word_Document19.doc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43.emf"/><Relationship Id="rId4" Type="http://schemas.openxmlformats.org/officeDocument/2006/relationships/package" Target="../embeddings/Microsoft_Word_Document20.docx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Word_Document21.doc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46.emf"/><Relationship Id="rId4" Type="http://schemas.openxmlformats.org/officeDocument/2006/relationships/package" Target="../embeddings/Microsoft_Word_Document22.doc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47.emf"/><Relationship Id="rId4" Type="http://schemas.openxmlformats.org/officeDocument/2006/relationships/package" Target="../embeddings/Microsoft_Word_Document23.doc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Word_Document24.doc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Word_Document1.docx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52.emf"/><Relationship Id="rId4" Type="http://schemas.openxmlformats.org/officeDocument/2006/relationships/package" Target="../embeddings/Microsoft_Word_Document25.doc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53.emf"/><Relationship Id="rId4" Type="http://schemas.openxmlformats.org/officeDocument/2006/relationships/package" Target="../embeddings/Microsoft_Word_Document26.doc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54.emf"/><Relationship Id="rId4" Type="http://schemas.openxmlformats.org/officeDocument/2006/relationships/package" Target="../embeddings/Microsoft_Word_Document27.docx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56.emf"/><Relationship Id="rId4" Type="http://schemas.openxmlformats.org/officeDocument/2006/relationships/package" Target="../embeddings/Microsoft_Word_Document28.docx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57.emf"/><Relationship Id="rId4" Type="http://schemas.openxmlformats.org/officeDocument/2006/relationships/package" Target="../embeddings/Microsoft_Word_Document29.docx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Word_Document2.docx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Word_Document30.doc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63.emf"/><Relationship Id="rId4" Type="http://schemas.openxmlformats.org/officeDocument/2006/relationships/package" Target="../embeddings/Microsoft_Word_Document31.docx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64.emf"/><Relationship Id="rId4" Type="http://schemas.openxmlformats.org/officeDocument/2006/relationships/package" Target="../embeddings/Microsoft_Word_Document32.docx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66.emf"/><Relationship Id="rId4" Type="http://schemas.openxmlformats.org/officeDocument/2006/relationships/package" Target="../embeddings/Microsoft_Word_Document33.docx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67.emf"/><Relationship Id="rId4" Type="http://schemas.openxmlformats.org/officeDocument/2006/relationships/package" Target="../embeddings/Microsoft_Word_Document34.docx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68.emf"/><Relationship Id="rId4" Type="http://schemas.openxmlformats.org/officeDocument/2006/relationships/package" Target="../embeddings/Microsoft_Word_Document35.docx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Word_Document36.docx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7" Type="http://schemas.openxmlformats.org/officeDocument/2006/relationships/image" Target="../media/image7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package" Target="../embeddings/Microsoft_Word_Document38.docx"/><Relationship Id="rId5" Type="http://schemas.openxmlformats.org/officeDocument/2006/relationships/image" Target="../media/image72.emf"/><Relationship Id="rId4" Type="http://schemas.openxmlformats.org/officeDocument/2006/relationships/package" Target="../embeddings/Microsoft_Word_Document37.docx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74.emf"/><Relationship Id="rId4" Type="http://schemas.openxmlformats.org/officeDocument/2006/relationships/package" Target="../embeddings/Microsoft_Word_Document39.docx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76.emf"/><Relationship Id="rId4" Type="http://schemas.openxmlformats.org/officeDocument/2006/relationships/package" Target="../embeddings/Microsoft_Word_Document40.docx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78.emf"/><Relationship Id="rId4" Type="http://schemas.openxmlformats.org/officeDocument/2006/relationships/package" Target="../embeddings/Microsoft_Word_Document41.docx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79.emf"/><Relationship Id="rId4" Type="http://schemas.openxmlformats.org/officeDocument/2006/relationships/package" Target="../embeddings/Microsoft_Word_Document42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3.docx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80.emf"/><Relationship Id="rId4" Type="http://schemas.openxmlformats.org/officeDocument/2006/relationships/package" Target="../embeddings/Microsoft_Word_Document43.docx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83.emf"/><Relationship Id="rId4" Type="http://schemas.openxmlformats.org/officeDocument/2006/relationships/package" Target="../embeddings/Microsoft_Word_Document44.docx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84.emf"/><Relationship Id="rId4" Type="http://schemas.openxmlformats.org/officeDocument/2006/relationships/package" Target="../embeddings/Microsoft_Word_Document45.docx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85.emf"/><Relationship Id="rId4" Type="http://schemas.openxmlformats.org/officeDocument/2006/relationships/package" Target="../embeddings/Microsoft_Word_Document46.docx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87.emf"/><Relationship Id="rId4" Type="http://schemas.openxmlformats.org/officeDocument/2006/relationships/package" Target="../embeddings/Microsoft_Word_Document47.docx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88.emf"/><Relationship Id="rId4" Type="http://schemas.openxmlformats.org/officeDocument/2006/relationships/package" Target="../embeddings/Microsoft_Word_Document48.docx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81">
            <a:extLst>
              <a:ext uri="{FF2B5EF4-FFF2-40B4-BE49-F238E27FC236}">
                <a16:creationId xmlns:a16="http://schemas.microsoft.com/office/drawing/2014/main" id="{1294B15F-D2FD-2F40-B2A9-EB0FEB3FB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87" y="3046152"/>
            <a:ext cx="6403140" cy="1424698"/>
          </a:xfrm>
          <a:prstGeom prst="rect">
            <a:avLst/>
          </a:prstGeom>
          <a:noFill/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BB082C6E-F7B4-FC4E-A3B9-11210C1AAB3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1768475"/>
            <a:ext cx="9069388" cy="5456238"/>
          </a:xfrm>
        </p:spPr>
        <p:txBody>
          <a:bodyPr anchor="ctr" anchorCtr="1"/>
          <a:lstStyle/>
          <a:p>
            <a:pPr lvl="0" algn="ctr"/>
            <a:endParaRPr lang="en-US" dirty="0">
              <a:solidFill>
                <a:srgbClr val="FFFFFF"/>
              </a:solidFill>
            </a:endParaRPr>
          </a:p>
          <a:p>
            <a:pPr lvl="0" algn="ctr"/>
            <a:endParaRPr lang="en-US" dirty="0">
              <a:solidFill>
                <a:srgbClr val="FFFFFF"/>
              </a:solidFill>
            </a:endParaRPr>
          </a:p>
          <a:p>
            <a:pPr lvl="0" algn="ctr"/>
            <a:endParaRPr lang="en-US" dirty="0">
              <a:solidFill>
                <a:srgbClr val="006699"/>
              </a:solidFill>
            </a:endParaRPr>
          </a:p>
          <a:p>
            <a:pPr lvl="0" algn="ctr"/>
            <a:r>
              <a:rPr lang="en-US" dirty="0">
                <a:solidFill>
                  <a:srgbClr val="006699"/>
                </a:solidFill>
              </a:rPr>
              <a:t>Codergirl – Frontend</a:t>
            </a:r>
          </a:p>
          <a:p>
            <a:pPr lvl="0" algn="ctr"/>
            <a:r>
              <a:rPr lang="en-US" dirty="0">
                <a:solidFill>
                  <a:srgbClr val="006699"/>
                </a:solidFill>
              </a:rPr>
              <a:t>Unit 2 - Class 16</a:t>
            </a:r>
          </a:p>
          <a:p>
            <a:pPr lvl="0" algn="ctr"/>
            <a:r>
              <a:rPr lang="en-US" dirty="0">
                <a:solidFill>
                  <a:srgbClr val="006699"/>
                </a:solidFill>
              </a:rPr>
              <a:t>Feb 1,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HANDLING FORM INPUT</a:t>
            </a:r>
            <a:br>
              <a:rPr lang="en-US" sz="4800" dirty="0"/>
            </a:b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6F6975D-CDCD-8A49-A0C4-213A750E40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714736"/>
              </p:ext>
            </p:extLst>
          </p:nvPr>
        </p:nvGraphicFramePr>
        <p:xfrm>
          <a:off x="1258888" y="1887538"/>
          <a:ext cx="7556500" cy="378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42" name="Document" r:id="rId4" imgW="7556500" imgH="3784600" progId="Word.Document.12">
                  <p:embed/>
                </p:oleObj>
              </mc:Choice>
              <mc:Fallback>
                <p:oleObj name="Document" r:id="rId4" imgW="7556500" imgH="3784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1887538"/>
                        <a:ext cx="7556500" cy="378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6190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HANDLING FORM INPUT</a:t>
            </a:r>
            <a:br>
              <a:rPr lang="en-US" sz="4800" dirty="0"/>
            </a:b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6F6975D-CDCD-8A49-A0C4-213A750E40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622817"/>
              </p:ext>
            </p:extLst>
          </p:nvPr>
        </p:nvGraphicFramePr>
        <p:xfrm>
          <a:off x="1258888" y="1798638"/>
          <a:ext cx="755650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66" name="Document" r:id="rId4" imgW="7556500" imgH="3962400" progId="Word.Document.12">
                  <p:embed/>
                </p:oleObj>
              </mc:Choice>
              <mc:Fallback>
                <p:oleObj name="Document" r:id="rId4" imgW="7556500" imgH="39624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66F6975D-CDCD-8A49-A0C4-213A750E4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1798638"/>
                        <a:ext cx="7556500" cy="396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4201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HANDLING FORM INPUT</a:t>
            </a:r>
            <a:br>
              <a:rPr lang="en-US" sz="4800" dirty="0"/>
            </a:b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6F6975D-CDCD-8A49-A0C4-213A750E40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699888"/>
              </p:ext>
            </p:extLst>
          </p:nvPr>
        </p:nvGraphicFramePr>
        <p:xfrm>
          <a:off x="1258888" y="1887538"/>
          <a:ext cx="7556500" cy="378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614" name="Document" r:id="rId4" imgW="7556500" imgH="3784600" progId="Word.Document.12">
                  <p:embed/>
                </p:oleObj>
              </mc:Choice>
              <mc:Fallback>
                <p:oleObj name="Document" r:id="rId4" imgW="7556500" imgH="37846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66F6975D-CDCD-8A49-A0C4-213A750E40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1887538"/>
                        <a:ext cx="7556500" cy="378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764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PREPARING THE BACKEND</a:t>
            </a:r>
            <a:br>
              <a:rPr lang="en-US" sz="4800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F2BD75-6776-1C4B-A6ED-03CDEA516440}"/>
              </a:ext>
            </a:extLst>
          </p:cNvPr>
          <p:cNvSpPr/>
          <p:nvPr/>
        </p:nvSpPr>
        <p:spPr>
          <a:xfrm>
            <a:off x="2519363" y="2627263"/>
            <a:ext cx="5038725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"rules": {</a:t>
            </a:r>
          </a:p>
          <a:p>
            <a:r>
              <a:rPr lang="en-US" dirty="0"/>
              <a:t>    ".read": "now &lt; 1614578400000",  // 2021-3-1</a:t>
            </a:r>
          </a:p>
          <a:p>
            <a:r>
              <a:rPr lang="en-US" dirty="0"/>
              <a:t>    ".write": "now &lt; 1614578400000",  // 2021-3-1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6754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PREPARING THE BACKEND</a:t>
            </a:r>
            <a:br>
              <a:rPr lang="en-US" sz="4800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F2BD75-6776-1C4B-A6ED-03CDEA516440}"/>
              </a:ext>
            </a:extLst>
          </p:cNvPr>
          <p:cNvSpPr/>
          <p:nvPr/>
        </p:nvSpPr>
        <p:spPr>
          <a:xfrm>
            <a:off x="2519363" y="2627263"/>
            <a:ext cx="503872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"rules": {</a:t>
            </a:r>
          </a:p>
          <a:p>
            <a:r>
              <a:rPr lang="en-US" dirty="0"/>
              <a:t>    ".read": auth != null,// 2021-3-1</a:t>
            </a:r>
          </a:p>
          <a:p>
            <a:r>
              <a:rPr lang="en-US" dirty="0"/>
              <a:t>    ".write": auth != null,  // 2021-3-1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5935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PREPARING THE BACKEND</a:t>
            </a:r>
            <a:br>
              <a:rPr lang="en-US" sz="4800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186001-A107-2F4B-970C-11AC61AAB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71" y="1215687"/>
            <a:ext cx="10077450" cy="537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85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PREPARING THE BACKEND</a:t>
            </a:r>
            <a:br>
              <a:rPr lang="en-US" sz="4800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0EE27-97EB-4844-939E-E91948C32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71" y="1595328"/>
            <a:ext cx="10077450" cy="596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06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PREPARING THE BACKEND</a:t>
            </a:r>
            <a:br>
              <a:rPr lang="en-US" sz="4800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965C51-679F-9044-8C3E-CDC2EA9CB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1685925"/>
            <a:ext cx="90678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02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PREPARING THE BACKEND</a:t>
            </a:r>
            <a:br>
              <a:rPr lang="en-US" sz="4800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965C51-679F-9044-8C3E-CDC2EA9CB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1685925"/>
            <a:ext cx="90678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53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PREPARING THE BACKEND</a:t>
            </a:r>
            <a:br>
              <a:rPr lang="en-US" sz="4800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A50DF-634D-1F43-A028-F66241250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5" y="1714246"/>
            <a:ext cx="89789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81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Agenda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Section 20: Authentication &amp; Route Protection in</a:t>
            </a:r>
            <a:br>
              <a:rPr lang="en-US" sz="2400" dirty="0"/>
            </a:br>
            <a:r>
              <a:rPr lang="en-US" b="1" dirty="0"/>
              <a:t>Angular</a:t>
            </a:r>
            <a:endParaRPr lang="en-US" sz="2400" b="1" dirty="0"/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Section 21: Dynamic Components</a:t>
            </a:r>
          </a:p>
          <a:p>
            <a:pPr marL="0" lvl="0" indent="0">
              <a:buSzPct val="100000"/>
              <a:buNone/>
            </a:pPr>
            <a:endParaRPr lang="en-US" sz="23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r>
              <a:rPr lang="en-US" sz="4800" dirty="0"/>
              <a:t>PREPARING THE SINGUP 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084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r>
              <a:rPr lang="en-US" sz="4800" dirty="0"/>
              <a:t>PREPARING THE SINGUP REQUEST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039542A-7A4A-4F43-B64B-233C29906D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684869"/>
              </p:ext>
            </p:extLst>
          </p:nvPr>
        </p:nvGraphicFramePr>
        <p:xfrm>
          <a:off x="1260475" y="1560740"/>
          <a:ext cx="755650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719" name="Document" r:id="rId4" imgW="7556500" imgH="5334000" progId="Word.Document.12">
                  <p:embed/>
                </p:oleObj>
              </mc:Choice>
              <mc:Fallback>
                <p:oleObj name="Document" r:id="rId4" imgW="7556500" imgH="5334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0475" y="1560740"/>
                        <a:ext cx="7556500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4422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r>
              <a:rPr lang="en-US" sz="4800" dirty="0"/>
              <a:t>PREPARING THE SINGUP REQUEST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039542A-7A4A-4F43-B64B-233C29906D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60475" y="1560740"/>
          <a:ext cx="755650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743" name="Document" r:id="rId4" imgW="7556500" imgH="5334000" progId="Word.Document.12">
                  <p:embed/>
                </p:oleObj>
              </mc:Choice>
              <mc:Fallback>
                <p:oleObj name="Document" r:id="rId4" imgW="7556500" imgH="53340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039542A-7A4A-4F43-B64B-233C29906D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0475" y="1560740"/>
                        <a:ext cx="7556500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754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r>
              <a:rPr lang="en-US" sz="4800" dirty="0"/>
              <a:t>PREPARING THE SINGUP REQUEST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039542A-7A4A-4F43-B64B-233C29906D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14435"/>
              </p:ext>
            </p:extLst>
          </p:nvPr>
        </p:nvGraphicFramePr>
        <p:xfrm>
          <a:off x="1260475" y="792163"/>
          <a:ext cx="7556500" cy="687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90" name="Document" r:id="rId4" imgW="7556500" imgH="6870700" progId="Word.Document.12">
                  <p:embed/>
                </p:oleObj>
              </mc:Choice>
              <mc:Fallback>
                <p:oleObj name="Document" r:id="rId4" imgW="7556500" imgH="68707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039542A-7A4A-4F43-B64B-233C29906D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0475" y="792163"/>
                        <a:ext cx="7556500" cy="687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2257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r>
              <a:rPr lang="en-US" sz="4800" dirty="0"/>
              <a:t>PREPARING THE SINGUP REQUEST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0E6A1-0878-F24D-B174-DB16AA407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84" y="2027368"/>
            <a:ext cx="8226879" cy="444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27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r>
              <a:rPr lang="en-US" sz="4800" dirty="0"/>
              <a:t>PREPARING THE SINGUP REQUEST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0A88FB-6623-D14D-B8C6-A30451A41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1" y="1949566"/>
            <a:ext cx="8390164" cy="455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13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r>
              <a:rPr lang="en-US" sz="4800" dirty="0"/>
              <a:t>PREPARING THE SINGUP REQUEST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D8A8D-54D8-E547-9CA2-CE5C11BEE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9" y="2317494"/>
            <a:ext cx="8520793" cy="344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18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r>
              <a:rPr lang="en-US" sz="4800" dirty="0"/>
              <a:t>PREPARING THE SINGUP REQUEST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89EEC-FDEF-3644-A54F-A87A9F27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16" y="2089477"/>
            <a:ext cx="9255617" cy="507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91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ADDING A LOADING SPINNER AND ERROR HANDLING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DD3A49E-D7D9-1541-A531-9A4EF5EE7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523760"/>
              </p:ext>
            </p:extLst>
          </p:nvPr>
        </p:nvGraphicFramePr>
        <p:xfrm>
          <a:off x="1366607" y="1536019"/>
          <a:ext cx="5849483" cy="5849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902" name="Document" r:id="rId4" imgW="7556500" imgH="7556500" progId="Word.Document.12">
                  <p:embed/>
                </p:oleObj>
              </mc:Choice>
              <mc:Fallback>
                <p:oleObj name="Document" r:id="rId4" imgW="7556500" imgH="7556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6607" y="1536019"/>
                        <a:ext cx="5849483" cy="58494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1183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ADDING A LOADING SPINNER AND ERROR HANDLING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DD3A49E-D7D9-1541-A531-9A4EF5EE7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281588"/>
              </p:ext>
            </p:extLst>
          </p:nvPr>
        </p:nvGraphicFramePr>
        <p:xfrm>
          <a:off x="1366607" y="1850345"/>
          <a:ext cx="5849937" cy="1474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042" name="Document" r:id="rId4" imgW="7556500" imgH="1905000" progId="Word.Document.12">
                  <p:embed/>
                </p:oleObj>
              </mc:Choice>
              <mc:Fallback>
                <p:oleObj name="Document" r:id="rId4" imgW="7556500" imgH="19050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DD3A49E-D7D9-1541-A531-9A4EF5EE7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6607" y="1850345"/>
                        <a:ext cx="5849937" cy="1474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B3BAA44-1D82-A740-BE8C-B19A5793A8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4400569"/>
              </p:ext>
            </p:extLst>
          </p:nvPr>
        </p:nvGraphicFramePr>
        <p:xfrm>
          <a:off x="1366607" y="3167062"/>
          <a:ext cx="5849937" cy="439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043" name="Document" r:id="rId6" imgW="7556500" imgH="5676900" progId="Word.Document.12">
                  <p:embed/>
                </p:oleObj>
              </mc:Choice>
              <mc:Fallback>
                <p:oleObj name="Document" r:id="rId6" imgW="7556500" imgH="56769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DD3A49E-D7D9-1541-A531-9A4EF5EE77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66607" y="3167062"/>
                        <a:ext cx="5849937" cy="439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0694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1175B4-230D-5346-81AF-FF743E5E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275" y="1879600"/>
            <a:ext cx="6184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10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ADDING A LOADING SPINNER AND ERROR HANDLING</a:t>
            </a:r>
            <a:endParaRPr lang="en-US" dirty="0"/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BB8E04E-BC64-9740-9880-E6D591A50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3416"/>
            <a:ext cx="10077450" cy="199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00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ADDING A LOADING SPINNER AND ERROR HANDLING</a:t>
            </a:r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5FF711-143D-FB43-8DC4-F51D5543B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07" y="1883510"/>
            <a:ext cx="8270421" cy="471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9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ADDING A LOADING SPINNER AND ERROR HANDLING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BF16BB7-3F01-304B-BC50-5ED3307391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2641664"/>
              </p:ext>
            </p:extLst>
          </p:nvPr>
        </p:nvGraphicFramePr>
        <p:xfrm>
          <a:off x="2186668" y="1714246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969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86668" y="1714246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3676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ADDING A LOADING SPINNER AND ERROR HANDLING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74A799-E9CA-BC41-9AEC-EEEC34FF3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8" y="2290473"/>
            <a:ext cx="10077450" cy="348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12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ADDING A LOADING SPINNER AND ERROR HANDLING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C50D33B-0A5D-3845-83EB-DF5E5A3FC7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945115"/>
              </p:ext>
            </p:extLst>
          </p:nvPr>
        </p:nvGraphicFramePr>
        <p:xfrm>
          <a:off x="1273064" y="2074437"/>
          <a:ext cx="5749306" cy="548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039" name="Document" r:id="rId4" imgW="7556500" imgH="7213600" progId="Word.Document.12">
                  <p:embed/>
                </p:oleObj>
              </mc:Choice>
              <mc:Fallback>
                <p:oleObj name="Document" r:id="rId4" imgW="7556500" imgH="7213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73064" y="2074437"/>
                        <a:ext cx="5749306" cy="5488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5333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ADDING A LOADING SPINNER AND ERROR HANDLING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C50D33B-0A5D-3845-83EB-DF5E5A3FC7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3736669"/>
              </p:ext>
            </p:extLst>
          </p:nvPr>
        </p:nvGraphicFramePr>
        <p:xfrm>
          <a:off x="1273176" y="1814513"/>
          <a:ext cx="5465082" cy="5712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92" name="Document" r:id="rId4" imgW="7556500" imgH="7899400" progId="Word.Document.12">
                  <p:embed/>
                </p:oleObj>
              </mc:Choice>
              <mc:Fallback>
                <p:oleObj name="Document" r:id="rId4" imgW="7556500" imgH="78994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C50D33B-0A5D-3845-83EB-DF5E5A3FC7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73176" y="1814513"/>
                        <a:ext cx="5465082" cy="5712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3209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ADDING A LOADING SPINNER AND ERROR HANDLING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E7241B-79CD-CA4F-97B7-4CD283C4E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7158"/>
            <a:ext cx="10077450" cy="414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82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r>
              <a:rPr lang="en-US" sz="4800" dirty="0"/>
              <a:t>SENDING LOGIN REQUESTS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7A8DDF3-CD91-8F48-ADC4-6058E70379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722392"/>
              </p:ext>
            </p:extLst>
          </p:nvPr>
        </p:nvGraphicFramePr>
        <p:xfrm>
          <a:off x="1366607" y="1835377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107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6607" y="1835377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4114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r>
              <a:rPr lang="en-US" sz="4800" dirty="0"/>
              <a:t>SENDING LOGIN REQUESTS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7A8DDF3-CD91-8F48-ADC4-6058E70379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2271143"/>
              </p:ext>
            </p:extLst>
          </p:nvPr>
        </p:nvGraphicFramePr>
        <p:xfrm>
          <a:off x="1366607" y="1944234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060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7A8DDF3-CD91-8F48-ADC4-6058E70379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6607" y="1944234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0823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r>
              <a:rPr lang="en-US" sz="4800" dirty="0"/>
              <a:t>SENDING LOGIN REQUESTS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D70E4-8CD0-A542-8240-739F1F92F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1431925"/>
            <a:ext cx="67564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271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RECIPE LIST</a:t>
            </a:r>
            <a:br>
              <a:rPr lang="en-US" sz="4800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42EB5D-497E-5C4C-B871-832778242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09" y="1338944"/>
            <a:ext cx="8565833" cy="5467622"/>
          </a:xfrm>
        </p:spPr>
        <p:txBody>
          <a:bodyPr/>
          <a:lstStyle/>
          <a:p>
            <a:r>
              <a:rPr lang="en-US" dirty="0"/>
              <a:t>New area in the application called Auth - </a:t>
            </a:r>
            <a:r>
              <a:rPr lang="en-US" dirty="0" err="1"/>
              <a:t>AuthComponent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D6AC0B3-FFEB-7B49-893D-5D2D913C27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287461"/>
              </p:ext>
            </p:extLst>
          </p:nvPr>
        </p:nvGraphicFramePr>
        <p:xfrm>
          <a:off x="954089" y="1931081"/>
          <a:ext cx="7556500" cy="500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271" name="Document" r:id="rId4" imgW="7556500" imgH="5003800" progId="Word.Document.12">
                  <p:embed/>
                </p:oleObj>
              </mc:Choice>
              <mc:Fallback>
                <p:oleObj name="Document" r:id="rId4" imgW="7556500" imgH="5003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4089" y="1931081"/>
                        <a:ext cx="7556500" cy="500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9980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r>
              <a:rPr lang="en-US" sz="4800" dirty="0"/>
              <a:t>SENDING LOGIN REQUESTS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BA5D944-23B7-E147-B7AF-E4F949A94E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7858933"/>
              </p:ext>
            </p:extLst>
          </p:nvPr>
        </p:nvGraphicFramePr>
        <p:xfrm>
          <a:off x="1762125" y="1542256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49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62125" y="1542256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16894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r>
              <a:rPr lang="en-US" sz="4800" dirty="0"/>
              <a:t>SENDING LOGIN REQUESTS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BA5D944-23B7-E147-B7AF-E4F949A94E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049014"/>
              </p:ext>
            </p:extLst>
          </p:nvPr>
        </p:nvGraphicFramePr>
        <p:xfrm>
          <a:off x="1762125" y="1542256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202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BA5D944-23B7-E147-B7AF-E4F949A94E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62125" y="1542256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3924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r>
              <a:rPr lang="en-US" sz="4800" dirty="0"/>
              <a:t>SENDING LOGIN REQUESTS</a:t>
            </a:r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ABD370-AEB4-7B48-A9CF-05966C305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425" y="1736725"/>
            <a:ext cx="65786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29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CREATING AND STORING THE USER DATA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5E96724-A040-4C42-8418-2FF3CC77CE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9246209"/>
              </p:ext>
            </p:extLst>
          </p:nvPr>
        </p:nvGraphicFramePr>
        <p:xfrm>
          <a:off x="1489983" y="1714246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270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89983" y="1714246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48369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REFLECTING THE AUTH STATE IN THE UI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5E96724-A040-4C42-8418-2FF3CC77CE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306679"/>
              </p:ext>
            </p:extLst>
          </p:nvPr>
        </p:nvGraphicFramePr>
        <p:xfrm>
          <a:off x="1489983" y="1714246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293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5E96724-A040-4C42-8418-2FF3CC77CE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89983" y="1714246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9634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REFLECTING THE AUTH STATE IN THE UI</a:t>
            </a:r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6AE54C-F687-9345-838C-1FEA560E3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675" y="2390775"/>
            <a:ext cx="63881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737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REFLECTING THE AUTH STATE IN THE UI</a:t>
            </a: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2D0B57E-6F20-804F-9C9F-CAED542524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1661122"/>
              </p:ext>
            </p:extLst>
          </p:nvPr>
        </p:nvGraphicFramePr>
        <p:xfrm>
          <a:off x="1260475" y="1192439"/>
          <a:ext cx="7556500" cy="652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94" name="Document" r:id="rId4" imgW="7556500" imgH="6527800" progId="Word.Document.12">
                  <p:embed/>
                </p:oleObj>
              </mc:Choice>
              <mc:Fallback>
                <p:oleObj name="Document" r:id="rId4" imgW="7556500" imgH="652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0475" y="1192439"/>
                        <a:ext cx="7556500" cy="652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98381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REFLECTING THE AUTH STATE IN THE UI</a:t>
            </a: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2D0B57E-6F20-804F-9C9F-CAED542524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795557"/>
              </p:ext>
            </p:extLst>
          </p:nvPr>
        </p:nvGraphicFramePr>
        <p:xfrm>
          <a:off x="968264" y="1201511"/>
          <a:ext cx="7556500" cy="670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547" name="Document" r:id="rId4" imgW="7556500" imgH="6705600" progId="Word.Document.12">
                  <p:embed/>
                </p:oleObj>
              </mc:Choice>
              <mc:Fallback>
                <p:oleObj name="Document" r:id="rId4" imgW="7556500" imgH="67056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02D0B57E-6F20-804F-9C9F-CAED542524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8264" y="1201511"/>
                        <a:ext cx="7556500" cy="670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10686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REFLECTING THE AUTH STATE IN THE UI</a:t>
            </a:r>
            <a:endParaRPr lang="en-US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6AAE561-A0E8-044F-BFCC-12B0051B9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725" y="2371725"/>
            <a:ext cx="6350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606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ADDING THE TOKEN TO OUTGOING REQUESTS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58FA1FC-7E6A-0F41-AC50-671C0F86FC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699207"/>
              </p:ext>
            </p:extLst>
          </p:nvPr>
        </p:nvGraphicFramePr>
        <p:xfrm>
          <a:off x="1609725" y="2053092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612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09725" y="2053092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675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APP MODULE</a:t>
            </a:r>
            <a:br>
              <a:rPr lang="en-US" sz="4800" dirty="0"/>
            </a:b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D6AC0B3-FFEB-7B49-893D-5D2D913C27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814898"/>
              </p:ext>
            </p:extLst>
          </p:nvPr>
        </p:nvGraphicFramePr>
        <p:xfrm>
          <a:off x="968264" y="1228180"/>
          <a:ext cx="5356336" cy="5833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295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D6AC0B3-FFEB-7B49-893D-5D2D913C27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8264" y="1228180"/>
                        <a:ext cx="5356336" cy="5833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6226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ADDING THE TOKEN TO OUTGOING REQUESTS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FE509-1A6D-6046-A3FA-4ACA57837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542" y="2201751"/>
            <a:ext cx="7290707" cy="38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11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ADDING THE TOKEN TO OUTGOING REQUESTS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677BA-FACA-6749-949C-8757A7006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5" y="2014335"/>
            <a:ext cx="8259536" cy="447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281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ADDING THE TOKEN WITH AN INTERCEPTOR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2954A2C-1794-9A43-8DD0-A335D2AA4F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9456204"/>
              </p:ext>
            </p:extLst>
          </p:nvPr>
        </p:nvGraphicFramePr>
        <p:xfrm>
          <a:off x="1260475" y="1897289"/>
          <a:ext cx="7556500" cy="481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00" name="Document" r:id="rId4" imgW="7556500" imgH="4813300" progId="Word.Document.12">
                  <p:embed/>
                </p:oleObj>
              </mc:Choice>
              <mc:Fallback>
                <p:oleObj name="Document" r:id="rId4" imgW="7556500" imgH="4813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0475" y="1897289"/>
                        <a:ext cx="7556500" cy="481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83696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ADDING THE TOKEN WITH AN INTERCEPTOR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2954A2C-1794-9A43-8DD0-A335D2AA4F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7974270"/>
              </p:ext>
            </p:extLst>
          </p:nvPr>
        </p:nvGraphicFramePr>
        <p:xfrm>
          <a:off x="1565275" y="1963404"/>
          <a:ext cx="5020582" cy="536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24" name="Document" r:id="rId4" imgW="7556500" imgH="8077200" progId="Word.Document.12">
                  <p:embed/>
                </p:oleObj>
              </mc:Choice>
              <mc:Fallback>
                <p:oleObj name="Document" r:id="rId4" imgW="7556500" imgH="80772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2954A2C-1794-9A43-8DD0-A335D2AA4F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65275" y="1963404"/>
                        <a:ext cx="5020582" cy="5366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31701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ADDING THE TOKEN WITH AN INTERCEPTOR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2954A2C-1794-9A43-8DD0-A335D2AA4F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2003492"/>
              </p:ext>
            </p:extLst>
          </p:nvPr>
        </p:nvGraphicFramePr>
        <p:xfrm>
          <a:off x="1044465" y="1912394"/>
          <a:ext cx="4964450" cy="540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72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2954A2C-1794-9A43-8DD0-A335D2AA4F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4465" y="1912394"/>
                        <a:ext cx="4964450" cy="5406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70131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ADDING THE TOKEN WITH AN INTERCEPTOR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A97EE7-BAE1-5F46-BF7F-027E9CC7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07" y="2155057"/>
            <a:ext cx="7617279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325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r>
              <a:rPr lang="en-US" sz="4800" dirty="0"/>
              <a:t>ADDING LOGOUT</a:t>
            </a: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DB2D23E-EA3B-4B45-81B2-151E9F974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1176069"/>
              </p:ext>
            </p:extLst>
          </p:nvPr>
        </p:nvGraphicFramePr>
        <p:xfrm>
          <a:off x="1511300" y="2271713"/>
          <a:ext cx="4111625" cy="364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83" name="Document" r:id="rId4" imgW="7556500" imgH="6705600" progId="Word.Document.12">
                  <p:embed/>
                </p:oleObj>
              </mc:Choice>
              <mc:Fallback>
                <p:oleObj name="Document" r:id="rId4" imgW="7556500" imgH="670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11300" y="2271713"/>
                        <a:ext cx="4111625" cy="3649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98681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r>
              <a:rPr lang="en-US" sz="4800" dirty="0"/>
              <a:t>ADDING LOGOUT</a:t>
            </a: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DB2D23E-EA3B-4B45-81B2-151E9F974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9012711"/>
              </p:ext>
            </p:extLst>
          </p:nvPr>
        </p:nvGraphicFramePr>
        <p:xfrm>
          <a:off x="1511753" y="1857149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06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DB2D23E-EA3B-4B45-81B2-151E9F974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11753" y="1857149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3407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r>
              <a:rPr lang="en-US" sz="4800" dirty="0"/>
              <a:t>ADDING LOGOUT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DE65A0-0700-B846-97D0-1019E6992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6541"/>
            <a:ext cx="10077450" cy="288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445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r>
              <a:rPr lang="en-US" sz="4800" dirty="0"/>
              <a:t>ADDING LOGOUT</a:t>
            </a:r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7D805E7-37A6-8346-B693-4BE3490D0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2892"/>
            <a:ext cx="10077450" cy="229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27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HEADER COMPONENT</a:t>
            </a:r>
            <a:br>
              <a:rPr lang="en-US" sz="4800" dirty="0"/>
            </a:b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D6AC0B3-FFEB-7B49-893D-5D2D913C27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7750447"/>
              </p:ext>
            </p:extLst>
          </p:nvPr>
        </p:nvGraphicFramePr>
        <p:xfrm>
          <a:off x="968375" y="1952625"/>
          <a:ext cx="5356225" cy="438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38" name="Document" r:id="rId4" imgW="7556500" imgH="6184900" progId="Word.Document.12">
                  <p:embed/>
                </p:oleObj>
              </mc:Choice>
              <mc:Fallback>
                <p:oleObj name="Document" r:id="rId4" imgW="7556500" imgH="61849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D6AC0B3-FFEB-7B49-893D-5D2D913C27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8375" y="1952625"/>
                        <a:ext cx="5356225" cy="438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61273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r>
              <a:rPr lang="en-US" sz="4800" dirty="0"/>
              <a:t>ADDING LOGOUT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9DA4EB-7D88-1044-A7FA-4D6BBB5EC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8987"/>
            <a:ext cx="10077450" cy="252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127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r>
              <a:rPr lang="en-US" sz="4800" dirty="0"/>
              <a:t>ADDING AUTO LOGIN</a:t>
            </a: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1D46478-D9DD-7E41-AD29-1B141660D8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037021"/>
              </p:ext>
            </p:extLst>
          </p:nvPr>
        </p:nvGraphicFramePr>
        <p:xfrm>
          <a:off x="1729468" y="1628549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014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9468" y="1628549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91310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r>
              <a:rPr lang="en-US" sz="4800" dirty="0"/>
              <a:t>ADDING AUTO LOGIN</a:t>
            </a:r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DC0FAB-59FA-E640-96B3-E98BA659B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772" y="1964714"/>
            <a:ext cx="8259536" cy="426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385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r>
              <a:rPr lang="en-US" sz="4800" dirty="0"/>
              <a:t>ADDING AUTO LOGIN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D270004-0D6B-1044-8B17-F46E5E93DF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344337"/>
              </p:ext>
            </p:extLst>
          </p:nvPr>
        </p:nvGraphicFramePr>
        <p:xfrm>
          <a:off x="1366607" y="1523010"/>
          <a:ext cx="5250769" cy="5718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32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6607" y="1523010"/>
                        <a:ext cx="5250769" cy="5718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33654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r>
              <a:rPr lang="en-US" sz="4800" dirty="0"/>
              <a:t>ADDING AUTO LOGIN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D270004-0D6B-1044-8B17-F46E5E93DF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1798638"/>
          <a:ext cx="755650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037" name="Document" r:id="rId4" imgW="7556500" imgH="3962400" progId="Word.Document.12">
                  <p:embed/>
                </p:oleObj>
              </mc:Choice>
              <mc:Fallback>
                <p:oleObj name="Document" r:id="rId4" imgW="7556500" imgH="39624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D270004-0D6B-1044-8B17-F46E5E93DF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1798638"/>
                        <a:ext cx="7556500" cy="396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99754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r>
              <a:rPr lang="en-US" sz="4800" dirty="0"/>
              <a:t>ADDING AUTO LOGIN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CE008B-CAE4-5542-BA1D-C42D4AB7D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5" y="2270125"/>
            <a:ext cx="92837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722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r>
              <a:rPr lang="en-US" sz="4800" dirty="0"/>
              <a:t>ADDING AUTO LOGOUT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2D7BAD5-2221-C949-AC53-A067EC81BE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5206020"/>
              </p:ext>
            </p:extLst>
          </p:nvPr>
        </p:nvGraphicFramePr>
        <p:xfrm>
          <a:off x="1511754" y="1813606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219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11754" y="1813606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48067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r>
              <a:rPr lang="en-US" sz="4800" dirty="0"/>
              <a:t>ADDING AUTH GUARD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2D7BAD5-2221-C949-AC53-A067EC81BE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424460"/>
              </p:ext>
            </p:extLst>
          </p:nvPr>
        </p:nvGraphicFramePr>
        <p:xfrm>
          <a:off x="1511300" y="3067050"/>
          <a:ext cx="4111625" cy="197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243" name="Document" r:id="rId4" imgW="7556500" imgH="3619500" progId="Word.Document.12">
                  <p:embed/>
                </p:oleObj>
              </mc:Choice>
              <mc:Fallback>
                <p:oleObj name="Document" r:id="rId4" imgW="7556500" imgH="36195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2D7BAD5-2221-C949-AC53-A067EC81BE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11300" y="3067050"/>
                        <a:ext cx="4111625" cy="1970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98974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r>
              <a:rPr lang="en-US" sz="4800" dirty="0"/>
              <a:t>ADDING AUTH GUARD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2D7BAD5-2221-C949-AC53-A067EC81BE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2527816"/>
              </p:ext>
            </p:extLst>
          </p:nvPr>
        </p:nvGraphicFramePr>
        <p:xfrm>
          <a:off x="1511300" y="1995488"/>
          <a:ext cx="4111625" cy="411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290" name="Document" r:id="rId4" imgW="7556500" imgH="7556500" progId="Word.Document.12">
                  <p:embed/>
                </p:oleObj>
              </mc:Choice>
              <mc:Fallback>
                <p:oleObj name="Document" r:id="rId4" imgW="7556500" imgH="75565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2D7BAD5-2221-C949-AC53-A067EC81BE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11300" y="1995488"/>
                        <a:ext cx="4111625" cy="411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04457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r>
              <a:rPr lang="en-US" sz="4800" dirty="0"/>
              <a:t>ADDING AUTH GUARD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946174-5D7B-504A-A601-400A67194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5" y="2365375"/>
            <a:ext cx="98552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78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AUTH COMPONENT</a:t>
            </a:r>
            <a:br>
              <a:rPr lang="en-US" sz="4800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221A6-6D81-8E4D-AEEF-6D61DE99C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3789"/>
            <a:ext cx="10077450" cy="383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162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r>
              <a:rPr lang="en-US" sz="4800" dirty="0"/>
              <a:t>ADDING AUTH GUARD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D0353B7-8A4D-8143-AC77-A4617D5BFC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292804"/>
              </p:ext>
            </p:extLst>
          </p:nvPr>
        </p:nvGraphicFramePr>
        <p:xfrm>
          <a:off x="1260475" y="1547132"/>
          <a:ext cx="7556500" cy="499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07" name="Document" r:id="rId4" imgW="7556500" imgH="4991100" progId="Word.Document.12">
                  <p:embed/>
                </p:oleObj>
              </mc:Choice>
              <mc:Fallback>
                <p:oleObj name="Document" r:id="rId4" imgW="7556500" imgH="4991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0475" y="1547132"/>
                        <a:ext cx="7556500" cy="499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82763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b="1" dirty="0"/>
              <a:t>Dynamic Components</a:t>
            </a:r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0" lvl="0" indent="0">
              <a:buSzPct val="100000"/>
              <a:buNone/>
            </a:pPr>
            <a:r>
              <a:rPr lang="en-US" sz="2300" dirty="0"/>
              <a:t>Components created runtime conditionally.</a:t>
            </a:r>
          </a:p>
          <a:p>
            <a:pPr marL="0" lvl="0" indent="0">
              <a:buSzPct val="100000"/>
              <a:buNone/>
            </a:pPr>
            <a:r>
              <a:rPr lang="en-US" sz="2300" dirty="0"/>
              <a:t>For example, on Error.</a:t>
            </a:r>
          </a:p>
          <a:p>
            <a:pPr marL="0" lvl="0" indent="0">
              <a:buSzPct val="100000"/>
              <a:buNone/>
            </a:pPr>
            <a:r>
              <a:rPr lang="en-US" sz="2300" dirty="0"/>
              <a:t>Loaded via code. </a:t>
            </a:r>
          </a:p>
          <a:p>
            <a:pPr marL="0" lvl="0" indent="0">
              <a:buSzPct val="100000"/>
              <a:buNone/>
            </a:pPr>
            <a:r>
              <a:rPr lang="en-US" sz="2300" dirty="0"/>
              <a:t>Learn to create and load and communicate with it and get rid of it.</a:t>
            </a:r>
          </a:p>
          <a:p>
            <a:pPr marL="0" lvl="0" indent="0">
              <a:buSzPct val="100000"/>
              <a:buNone/>
            </a:pPr>
            <a:endParaRPr lang="en-US" sz="2300" dirty="0"/>
          </a:p>
          <a:p>
            <a:pPr marL="0" lvl="0" indent="0">
              <a:buSzPct val="100000"/>
              <a:buNone/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4001527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pPr lvl="0"/>
            <a:r>
              <a:rPr lang="en-US" b="1" dirty="0"/>
              <a:t>ADDING AN ALERT MODAL COMPONENT</a:t>
            </a:r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0" lvl="0" indent="0">
              <a:buSzPct val="100000"/>
              <a:buNone/>
            </a:pPr>
            <a:r>
              <a:rPr lang="en-US" sz="2300" dirty="0"/>
              <a:t>Instead of having error message on screen, develop a alert modal for error</a:t>
            </a:r>
          </a:p>
          <a:p>
            <a:pPr marL="0" lvl="0" indent="0">
              <a:buSzPct val="100000"/>
              <a:buNone/>
            </a:pPr>
            <a:endParaRPr lang="en-US" sz="2300" dirty="0"/>
          </a:p>
          <a:p>
            <a:pPr marL="0" lvl="0" indent="0">
              <a:buSzPct val="100000"/>
              <a:buNone/>
            </a:pPr>
            <a:endParaRPr lang="en-US" sz="2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A75FEE-39C3-8344-9561-39EF9935E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342" y="3424008"/>
            <a:ext cx="7440839" cy="265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679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pPr lvl="0"/>
            <a:r>
              <a:rPr lang="en-US" b="1" dirty="0"/>
              <a:t>ADDING AN ALERT MODAL COMPONENT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7A99567-CD23-D941-986B-F6670299C32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7609448"/>
              </p:ext>
            </p:extLst>
          </p:nvPr>
        </p:nvGraphicFramePr>
        <p:xfrm>
          <a:off x="1260475" y="3538538"/>
          <a:ext cx="75565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46" name="Document" r:id="rId4" imgW="7556500" imgH="2070100" progId="Word.Document.12">
                  <p:embed/>
                </p:oleObj>
              </mc:Choice>
              <mc:Fallback>
                <p:oleObj name="Document" r:id="rId4" imgW="7556500" imgH="2070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0475" y="3538538"/>
                        <a:ext cx="7556500" cy="207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ECDC5891-C353-394E-A515-63C8E5E7DF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114783"/>
              </p:ext>
            </p:extLst>
          </p:nvPr>
        </p:nvGraphicFramePr>
        <p:xfrm>
          <a:off x="1260475" y="5608638"/>
          <a:ext cx="75565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47" name="Document" r:id="rId6" imgW="7556500" imgH="1384300" progId="Word.Document.12">
                  <p:embed/>
                </p:oleObj>
              </mc:Choice>
              <mc:Fallback>
                <p:oleObj name="Document" r:id="rId6" imgW="7556500" imgH="1384300" progId="Word.Document.12">
                  <p:embed/>
                  <p:pic>
                    <p:nvPicPr>
                      <p:cNvPr id="7" name="Content Placeholder 6">
                        <a:extLst>
                          <a:ext uri="{FF2B5EF4-FFF2-40B4-BE49-F238E27FC236}">
                            <a16:creationId xmlns:a16="http://schemas.microsoft.com/office/drawing/2014/main" id="{37A99567-CD23-D941-986B-F6670299C3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60475" y="5608638"/>
                        <a:ext cx="75565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90731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pPr lvl="0"/>
            <a:r>
              <a:rPr lang="en-US" b="1" dirty="0"/>
              <a:t>ADDING AN ALERT MODAL COMPONENT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7A99567-CD23-D941-986B-F6670299C32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9598455"/>
              </p:ext>
            </p:extLst>
          </p:nvPr>
        </p:nvGraphicFramePr>
        <p:xfrm>
          <a:off x="1499961" y="2055326"/>
          <a:ext cx="4650468" cy="5064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71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7" name="Content Placeholder 6">
                        <a:extLst>
                          <a:ext uri="{FF2B5EF4-FFF2-40B4-BE49-F238E27FC236}">
                            <a16:creationId xmlns:a16="http://schemas.microsoft.com/office/drawing/2014/main" id="{37A99567-CD23-D941-986B-F6670299C3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99961" y="2055326"/>
                        <a:ext cx="4650468" cy="50647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12774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pPr lvl="0"/>
            <a:r>
              <a:rPr lang="en-US" b="1" dirty="0"/>
              <a:t>ADDING AN ALERT MODAL COMPONENT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6128E-B6B9-E445-995F-54D04F54C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95" y="2788701"/>
            <a:ext cx="6961426" cy="198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560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pPr lvl="0"/>
            <a:r>
              <a:rPr lang="en-US" b="1" dirty="0"/>
              <a:t>ADDING AN ALERT MODAL COMPONENT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7A99567-CD23-D941-986B-F6670299C32E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260475" y="2420938"/>
          <a:ext cx="7556500" cy="430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885" name="Document" r:id="rId4" imgW="7556500" imgH="4305300" progId="Word.Document.12">
                  <p:embed/>
                </p:oleObj>
              </mc:Choice>
              <mc:Fallback>
                <p:oleObj name="Document" r:id="rId4" imgW="7556500" imgH="4305300" progId="Word.Document.12">
                  <p:embed/>
                  <p:pic>
                    <p:nvPicPr>
                      <p:cNvPr id="7" name="Content Placeholder 6">
                        <a:extLst>
                          <a:ext uri="{FF2B5EF4-FFF2-40B4-BE49-F238E27FC236}">
                            <a16:creationId xmlns:a16="http://schemas.microsoft.com/office/drawing/2014/main" id="{37A99567-CD23-D941-986B-F6670299C3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0475" y="2420938"/>
                        <a:ext cx="7556500" cy="430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2592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pPr lvl="0"/>
            <a:r>
              <a:rPr lang="en-US" b="1" dirty="0"/>
              <a:t>UNDERSTANDING THE DIFFERENT APPROACHES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B06EF-787C-8A45-9D97-04BD0B8A5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9056"/>
            <a:ext cx="10077450" cy="544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234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pPr lvl="0"/>
            <a:r>
              <a:rPr lang="en-US" b="1" dirty="0"/>
              <a:t>UNDERSTANDING THE DIFFERENT APPROACHES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78A09AB-9CA5-D946-A6E1-294FB182F3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9743407"/>
              </p:ext>
            </p:extLst>
          </p:nvPr>
        </p:nvGraphicFramePr>
        <p:xfrm>
          <a:off x="1697038" y="3284538"/>
          <a:ext cx="4111625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655" name="Document" r:id="rId4" imgW="7556500" imgH="3098800" progId="Word.Document.12">
                  <p:embed/>
                </p:oleObj>
              </mc:Choice>
              <mc:Fallback>
                <p:oleObj name="Document" r:id="rId4" imgW="7556500" imgH="30988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78A09AB-9CA5-D946-A6E1-294FB182F3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97038" y="3284538"/>
                        <a:ext cx="4111625" cy="168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35499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pPr lvl="0"/>
            <a:r>
              <a:rPr lang="en-US" b="1" dirty="0"/>
              <a:t>UNDERSTANDING THE DIFFERENT APPROACHES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78A09AB-9CA5-D946-A6E1-294FB182F3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304363"/>
              </p:ext>
            </p:extLst>
          </p:nvPr>
        </p:nvGraphicFramePr>
        <p:xfrm>
          <a:off x="1696811" y="1889806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74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96811" y="1889806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773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SWITCHING BETWEEN AUTH MODES</a:t>
            </a:r>
            <a:br>
              <a:rPr lang="en-US" sz="4800" dirty="0"/>
            </a:b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1983315-7610-9341-89E7-A5D24E5736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1380444"/>
              </p:ext>
            </p:extLst>
          </p:nvPr>
        </p:nvGraphicFramePr>
        <p:xfrm>
          <a:off x="1260475" y="1058799"/>
          <a:ext cx="7556500" cy="654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451" name="Document" r:id="rId4" imgW="7556500" imgH="6540500" progId="Word.Document.12">
                  <p:embed/>
                </p:oleObj>
              </mc:Choice>
              <mc:Fallback>
                <p:oleObj name="Document" r:id="rId4" imgW="7556500" imgH="654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0475" y="1058799"/>
                        <a:ext cx="7556500" cy="654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92454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pPr lvl="0"/>
            <a:r>
              <a:rPr lang="en-US" b="1" dirty="0"/>
              <a:t>UNDERSTANDING THE DIFFERENT APPROACHES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78A09AB-9CA5-D946-A6E1-294FB182F3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086799"/>
              </p:ext>
            </p:extLst>
          </p:nvPr>
        </p:nvGraphicFramePr>
        <p:xfrm>
          <a:off x="1696811" y="1889806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07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78A09AB-9CA5-D946-A6E1-294FB182F3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96811" y="1889806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83150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pPr lvl="0"/>
            <a:r>
              <a:rPr lang="en-US" b="1" dirty="0"/>
              <a:t>UNDERSTANDING THE DIFFERENT APPROACHES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8655CC-2914-1D43-AE55-3F9EE42D4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9350"/>
            <a:ext cx="10077450" cy="38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898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pPr lvl="0"/>
            <a:r>
              <a:rPr lang="en-US" b="1" dirty="0"/>
              <a:t>UNDERSTANDING THE DIFFERENT APPROACHES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C11FA-895E-C845-B3E9-BCA1038C8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" y="2282825"/>
            <a:ext cx="95504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871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b="1" dirty="0"/>
              <a:t>PROGRAMMATIC CREATION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C4B859A-5537-9E45-9F71-D59063C4F0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328631"/>
              </p:ext>
            </p:extLst>
          </p:nvPr>
        </p:nvGraphicFramePr>
        <p:xfrm>
          <a:off x="1838325" y="3216275"/>
          <a:ext cx="411162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09" name="Document" r:id="rId4" imgW="7556500" imgH="2070100" progId="Word.Document.12">
                  <p:embed/>
                </p:oleObj>
              </mc:Choice>
              <mc:Fallback>
                <p:oleObj name="Document" r:id="rId4" imgW="7556500" imgH="2070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38325" y="3216275"/>
                        <a:ext cx="4111625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75303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b="1" dirty="0"/>
              <a:t>PROGRAMMATIC CREATION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C4B859A-5537-9E45-9F71-D59063C4F0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8325" y="1542256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38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C4B859A-5537-9E45-9F71-D59063C4F0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38325" y="1542256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00126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b="1" dirty="0"/>
              <a:t>PROGRAMMATIC CREATION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C4B859A-5537-9E45-9F71-D59063C4F0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8325" y="1542256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790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C4B859A-5537-9E45-9F71-D59063C4F0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38325" y="1542256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81785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b="1" dirty="0"/>
              <a:t>PROGRAMMATIC CREATION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F5423-6CC6-624A-A7F3-3AD742ACA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71" y="1740100"/>
            <a:ext cx="8357507" cy="427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001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b="1" dirty="0"/>
              <a:t>PROGRAMMATIC CREATION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704D20E-155B-EB4D-9A8D-F6521581BC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747385"/>
              </p:ext>
            </p:extLst>
          </p:nvPr>
        </p:nvGraphicFramePr>
        <p:xfrm>
          <a:off x="2981325" y="1541463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26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81325" y="1541463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99016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pPr lvl="0"/>
            <a:r>
              <a:rPr lang="en-US" b="1" dirty="0"/>
              <a:t>DATA BINDING AND EVENT BINDING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706AF0E-AA1F-A148-A374-AE846B5A06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278396"/>
              </p:ext>
            </p:extLst>
          </p:nvPr>
        </p:nvGraphicFramePr>
        <p:xfrm>
          <a:off x="1529043" y="2042206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948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9043" y="2042206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07413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780C-31B6-1A44-A05B-E7BA615167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824" y="1094052"/>
            <a:ext cx="3535426" cy="3156954"/>
          </a:xfrm>
        </p:spPr>
        <p:txBody>
          <a:bodyPr anchor="b">
            <a:normAutofit/>
          </a:bodyPr>
          <a:lstStyle/>
          <a:p>
            <a:pPr lvl="0"/>
            <a:r>
              <a:rPr lang="en-US" sz="4600">
                <a:solidFill>
                  <a:srgbClr val="FFFFFF"/>
                </a:solidFill>
              </a:rPr>
              <a:t>Questions?</a:t>
            </a:r>
            <a:br>
              <a:rPr lang="en-US" sz="4600">
                <a:solidFill>
                  <a:srgbClr val="FFFFFF"/>
                </a:solidFill>
              </a:rPr>
            </a:br>
            <a:endParaRPr lang="en-US" sz="46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E6A3A-F402-4A4B-AFF9-0A12B9D251D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95809" y="1476315"/>
            <a:ext cx="3788815" cy="4868924"/>
          </a:xfrm>
        </p:spPr>
        <p:txBody>
          <a:bodyPr anchor="ctr">
            <a:normAutofit/>
          </a:bodyPr>
          <a:lstStyle/>
          <a:p>
            <a:pPr lvl="0"/>
            <a:endParaRPr lang="en-US" sz="1900" dirty="0">
              <a:solidFill>
                <a:schemeClr val="bg1"/>
              </a:solidFill>
            </a:endParaRPr>
          </a:p>
          <a:p>
            <a:pPr lvl="0"/>
            <a:endParaRPr lang="en-US" sz="1900" dirty="0">
              <a:solidFill>
                <a:schemeClr val="bg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SWITCHING BETWEEN AUTH MODES</a:t>
            </a:r>
            <a:br>
              <a:rPr lang="en-US" sz="4800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88F340-0299-0B48-B16A-5E7F1BCF0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29" y="1366923"/>
            <a:ext cx="7144506" cy="2414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1949A0-BB8C-5E4F-8633-DC2036803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29" y="3781425"/>
            <a:ext cx="7399564" cy="248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98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C2015-FBAA-094F-987C-BF7682C19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hangingPunct="1"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Studio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384153-7FCA-7A48-896D-C3D5C897EBF5}"/>
              </a:ext>
            </a:extLst>
          </p:cNvPr>
          <p:cNvSpPr/>
          <p:nvPr/>
        </p:nvSpPr>
        <p:spPr>
          <a:xfrm>
            <a:off x="1209367" y="2271251"/>
            <a:ext cx="7262281" cy="440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fontAlgn="base"/>
            <a:r>
              <a:rPr lang="en-US" b="1" dirty="0"/>
              <a:t>Course Project – Unit Testing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2226894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5324</TotalTime>
  <Words>3038</Words>
  <Application>Microsoft Macintosh PowerPoint</Application>
  <PresentationFormat>Custom</PresentationFormat>
  <Paragraphs>309</Paragraphs>
  <Slides>90</Slides>
  <Notes>88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101" baseType="lpstr">
      <vt:lpstr>Arial</vt:lpstr>
      <vt:lpstr>Calibri</vt:lpstr>
      <vt:lpstr>Liberation Sans</vt:lpstr>
      <vt:lpstr>Rockwell</vt:lpstr>
      <vt:lpstr>Rockwell Condensed</vt:lpstr>
      <vt:lpstr>Rockwell Extra Bold</vt:lpstr>
      <vt:lpstr>Times New Roman</vt:lpstr>
      <vt:lpstr>Wingdings</vt:lpstr>
      <vt:lpstr>Wood Type</vt:lpstr>
      <vt:lpstr>Microsoft Word Document</vt:lpstr>
      <vt:lpstr>Document</vt:lpstr>
      <vt:lpstr>PowerPoint Presentation</vt:lpstr>
      <vt:lpstr>Agenda</vt:lpstr>
      <vt:lpstr>PowerPoint Presentation</vt:lpstr>
      <vt:lpstr>RECIPE LIST </vt:lpstr>
      <vt:lpstr>APP MODULE </vt:lpstr>
      <vt:lpstr>HEADER COMPONENT </vt:lpstr>
      <vt:lpstr>AUTH COMPONENT </vt:lpstr>
      <vt:lpstr>SWITCHING BETWEEN AUTH MODES </vt:lpstr>
      <vt:lpstr>SWITCHING BETWEEN AUTH MODES </vt:lpstr>
      <vt:lpstr>HANDLING FORM INPUT </vt:lpstr>
      <vt:lpstr>HANDLING FORM INPUT </vt:lpstr>
      <vt:lpstr>HANDLING FORM INPUT </vt:lpstr>
      <vt:lpstr>PREPARING THE BACKEND </vt:lpstr>
      <vt:lpstr>PREPARING THE BACKEND </vt:lpstr>
      <vt:lpstr>PREPARING THE BACKEND </vt:lpstr>
      <vt:lpstr>PREPARING THE BACKEND </vt:lpstr>
      <vt:lpstr>PREPARING THE BACKEND </vt:lpstr>
      <vt:lpstr>PREPARING THE BACKEND </vt:lpstr>
      <vt:lpstr>PREPARING THE BACKEND </vt:lpstr>
      <vt:lpstr>PREPARING THE SINGUP REQUEST</vt:lpstr>
      <vt:lpstr>PREPARING THE SINGUP REQUEST</vt:lpstr>
      <vt:lpstr>PREPARING THE SINGUP REQUEST</vt:lpstr>
      <vt:lpstr>PREPARING THE SINGUP REQUEST</vt:lpstr>
      <vt:lpstr>PREPARING THE SINGUP REQUEST</vt:lpstr>
      <vt:lpstr>PREPARING THE SINGUP REQUEST</vt:lpstr>
      <vt:lpstr>PREPARING THE SINGUP REQUEST</vt:lpstr>
      <vt:lpstr>PREPARING THE SINGUP REQUEST</vt:lpstr>
      <vt:lpstr>ADDING A LOADING SPINNER AND ERROR HANDLING</vt:lpstr>
      <vt:lpstr>ADDING A LOADING SPINNER AND ERROR HANDLING</vt:lpstr>
      <vt:lpstr>ADDING A LOADING SPINNER AND ERROR HANDLING</vt:lpstr>
      <vt:lpstr>ADDING A LOADING SPINNER AND ERROR HANDLING</vt:lpstr>
      <vt:lpstr>ADDING A LOADING SPINNER AND ERROR HANDLING</vt:lpstr>
      <vt:lpstr>ADDING A LOADING SPINNER AND ERROR HANDLING</vt:lpstr>
      <vt:lpstr>ADDING A LOADING SPINNER AND ERROR HANDLING</vt:lpstr>
      <vt:lpstr>ADDING A LOADING SPINNER AND ERROR HANDLING</vt:lpstr>
      <vt:lpstr>ADDING A LOADING SPINNER AND ERROR HANDLING</vt:lpstr>
      <vt:lpstr>SENDING LOGIN REQUESTS</vt:lpstr>
      <vt:lpstr>SENDING LOGIN REQUESTS</vt:lpstr>
      <vt:lpstr>SENDING LOGIN REQUESTS</vt:lpstr>
      <vt:lpstr>SENDING LOGIN REQUESTS</vt:lpstr>
      <vt:lpstr>SENDING LOGIN REQUESTS</vt:lpstr>
      <vt:lpstr>SENDING LOGIN REQUESTS</vt:lpstr>
      <vt:lpstr>CREATING AND STORING THE USER DATA</vt:lpstr>
      <vt:lpstr>REFLECTING THE AUTH STATE IN THE UI</vt:lpstr>
      <vt:lpstr>REFLECTING THE AUTH STATE IN THE UI</vt:lpstr>
      <vt:lpstr>REFLECTING THE AUTH STATE IN THE UI</vt:lpstr>
      <vt:lpstr>REFLECTING THE AUTH STATE IN THE UI</vt:lpstr>
      <vt:lpstr>REFLECTING THE AUTH STATE IN THE UI</vt:lpstr>
      <vt:lpstr>ADDING THE TOKEN TO OUTGOING REQUESTS</vt:lpstr>
      <vt:lpstr>ADDING THE TOKEN TO OUTGOING REQUESTS</vt:lpstr>
      <vt:lpstr>ADDING THE TOKEN TO OUTGOING REQUESTS</vt:lpstr>
      <vt:lpstr>ADDING THE TOKEN WITH AN INTERCEPTOR</vt:lpstr>
      <vt:lpstr>ADDING THE TOKEN WITH AN INTERCEPTOR</vt:lpstr>
      <vt:lpstr>ADDING THE TOKEN WITH AN INTERCEPTOR</vt:lpstr>
      <vt:lpstr>ADDING THE TOKEN WITH AN INTERCEPTOR</vt:lpstr>
      <vt:lpstr>ADDING LOGOUT</vt:lpstr>
      <vt:lpstr>ADDING LOGOUT</vt:lpstr>
      <vt:lpstr>ADDING LOGOUT</vt:lpstr>
      <vt:lpstr>ADDING LOGOUT</vt:lpstr>
      <vt:lpstr>ADDING LOGOUT</vt:lpstr>
      <vt:lpstr>ADDING AUTO LOGIN</vt:lpstr>
      <vt:lpstr>ADDING AUTO LOGIN</vt:lpstr>
      <vt:lpstr>ADDING AUTO LOGIN</vt:lpstr>
      <vt:lpstr>ADDING AUTO LOGIN</vt:lpstr>
      <vt:lpstr>ADDING AUTO LOGIN</vt:lpstr>
      <vt:lpstr>ADDING AUTO LOGOUT</vt:lpstr>
      <vt:lpstr>ADDING AUTH GUARD</vt:lpstr>
      <vt:lpstr>ADDING AUTH GUARD</vt:lpstr>
      <vt:lpstr>ADDING AUTH GUARD</vt:lpstr>
      <vt:lpstr>ADDING AUTH GUARD</vt:lpstr>
      <vt:lpstr>Dynamic Components</vt:lpstr>
      <vt:lpstr>ADDING AN ALERT MODAL COMPONENT</vt:lpstr>
      <vt:lpstr>ADDING AN ALERT MODAL COMPONENT</vt:lpstr>
      <vt:lpstr>ADDING AN ALERT MODAL COMPONENT</vt:lpstr>
      <vt:lpstr>ADDING AN ALERT MODAL COMPONENT</vt:lpstr>
      <vt:lpstr>ADDING AN ALERT MODAL COMPONENT</vt:lpstr>
      <vt:lpstr>UNDERSTANDING THE DIFFERENT APPROACHES</vt:lpstr>
      <vt:lpstr>UNDERSTANDING THE DIFFERENT APPROACHES</vt:lpstr>
      <vt:lpstr>UNDERSTANDING THE DIFFERENT APPROACHES</vt:lpstr>
      <vt:lpstr>UNDERSTANDING THE DIFFERENT APPROACHES</vt:lpstr>
      <vt:lpstr>UNDERSTANDING THE DIFFERENT APPROACHES</vt:lpstr>
      <vt:lpstr>UNDERSTANDING THE DIFFERENT APPROACHES</vt:lpstr>
      <vt:lpstr>PROGRAMMATIC CREATION</vt:lpstr>
      <vt:lpstr>PROGRAMMATIC CREATION</vt:lpstr>
      <vt:lpstr>PROGRAMMATIC CREATION</vt:lpstr>
      <vt:lpstr>PROGRAMMATIC CREATION</vt:lpstr>
      <vt:lpstr>PROGRAMMATIC CREATION</vt:lpstr>
      <vt:lpstr>DATA BINDING AND EVENT BINDING</vt:lpstr>
      <vt:lpstr>Questions? </vt:lpstr>
      <vt:lpstr>Studio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Chetna Aggarwal</dc:creator>
  <cp:lastModifiedBy>Chetna Aggarwal</cp:lastModifiedBy>
  <cp:revision>247</cp:revision>
  <dcterms:created xsi:type="dcterms:W3CDTF">2021-01-23T17:22:54Z</dcterms:created>
  <dcterms:modified xsi:type="dcterms:W3CDTF">2021-01-31T23:09:08Z</dcterms:modified>
</cp:coreProperties>
</file>